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79" r:id="rId1"/>
  </p:sldMasterIdLst>
  <p:notesMasterIdLst>
    <p:notesMasterId r:id="rId29"/>
  </p:notesMasterIdLst>
  <p:sldIdLst>
    <p:sldId id="306" r:id="rId2"/>
    <p:sldId id="259" r:id="rId3"/>
    <p:sldId id="313" r:id="rId4"/>
    <p:sldId id="260" r:id="rId5"/>
    <p:sldId id="264" r:id="rId6"/>
    <p:sldId id="265" r:id="rId7"/>
    <p:sldId id="283" r:id="rId8"/>
    <p:sldId id="284" r:id="rId9"/>
    <p:sldId id="285" r:id="rId10"/>
    <p:sldId id="286" r:id="rId11"/>
    <p:sldId id="314" r:id="rId12"/>
    <p:sldId id="287" r:id="rId13"/>
    <p:sldId id="288" r:id="rId14"/>
    <p:sldId id="289" r:id="rId15"/>
    <p:sldId id="267" r:id="rId16"/>
    <p:sldId id="268" r:id="rId17"/>
    <p:sldId id="269" r:id="rId18"/>
    <p:sldId id="270" r:id="rId19"/>
    <p:sldId id="271" r:id="rId20"/>
    <p:sldId id="272" r:id="rId21"/>
    <p:sldId id="273" r:id="rId22"/>
    <p:sldId id="307" r:id="rId23"/>
    <p:sldId id="308" r:id="rId24"/>
    <p:sldId id="309" r:id="rId25"/>
    <p:sldId id="315" r:id="rId26"/>
    <p:sldId id="311" r:id="rId27"/>
    <p:sldId id="312" r:id="rId28"/>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66CCFF"/>
    <a:srgbClr val="0099FF"/>
    <a:srgbClr val="3366CC"/>
    <a:srgbClr val="3399FF"/>
    <a:srgbClr val="00CCFF"/>
    <a:srgbClr val="EB99E1"/>
    <a:srgbClr val="CCFFFF"/>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409" autoAdjust="0"/>
    <p:restoredTop sz="96373" autoAdjust="0"/>
  </p:normalViewPr>
  <p:slideViewPr>
    <p:cSldViewPr snapToObjects="1">
      <p:cViewPr varScale="1">
        <p:scale>
          <a:sx n="73" d="100"/>
          <a:sy n="73" d="100"/>
        </p:scale>
        <p:origin x="1122"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414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smtClean="0">
                <a:latin typeface="Arial" charset="0"/>
                <a:cs typeface="Arial" charset="0"/>
              </a:defRPr>
            </a:lvl1pPr>
          </a:lstStyle>
          <a:p>
            <a:pPr>
              <a:defRPr/>
            </a:pPr>
            <a:endParaRPr lang="en-US"/>
          </a:p>
        </p:txBody>
      </p:sp>
      <p:sp>
        <p:nvSpPr>
          <p:cNvPr id="13414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smtClean="0">
                <a:latin typeface="Arial" charset="0"/>
                <a:cs typeface="Arial" charset="0"/>
              </a:defRPr>
            </a:lvl1pPr>
          </a:lstStyle>
          <a:p>
            <a:pPr>
              <a:defRPr/>
            </a:pPr>
            <a:endParaRPr lang="en-US"/>
          </a:p>
        </p:txBody>
      </p:sp>
      <p:sp>
        <p:nvSpPr>
          <p:cNvPr id="3379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414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3415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smtClean="0">
                <a:latin typeface="Arial" charset="0"/>
                <a:cs typeface="Arial" charset="0"/>
              </a:defRPr>
            </a:lvl1pPr>
          </a:lstStyle>
          <a:p>
            <a:pPr>
              <a:defRPr/>
            </a:pPr>
            <a:endParaRPr lang="en-US"/>
          </a:p>
        </p:txBody>
      </p:sp>
      <p:sp>
        <p:nvSpPr>
          <p:cNvPr id="13415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169E6225-0131-4498-A083-098638F18155}" type="slidenum">
              <a:rPr lang="fa-IR" altLang="en-US"/>
              <a:pPr/>
              <a:t>‹#›</a:t>
            </a:fld>
            <a:endParaRPr lang="en-US" altLang="en-US"/>
          </a:p>
        </p:txBody>
      </p:sp>
    </p:spTree>
  </p:cSld>
  <p:clrMap bg1="lt1" tx1="dk1" bg2="lt2" tx2="dk2" accent1="accent1" accent2="accent2" accent3="accent3" accent4="accent4" accent5="accent5" accent6="accent6" hlink="hlink" folHlink="folHlink"/>
  <p:notesStyle>
    <a:lvl1pPr algn="r" rtl="1" eaLnBrk="0" fontAlgn="base" hangingPunct="0">
      <a:spcBef>
        <a:spcPct val="30000"/>
      </a:spcBef>
      <a:spcAft>
        <a:spcPct val="0"/>
      </a:spcAft>
      <a:defRPr sz="1200" kern="1200">
        <a:solidFill>
          <a:schemeClr val="tx1"/>
        </a:solidFill>
        <a:latin typeface="Arial" charset="0"/>
        <a:ea typeface="+mn-ea"/>
        <a:cs typeface="Arial" charset="0"/>
      </a:defRPr>
    </a:lvl1pPr>
    <a:lvl2pPr marL="457200" algn="r" rtl="1" eaLnBrk="0" fontAlgn="base" hangingPunct="0">
      <a:spcBef>
        <a:spcPct val="30000"/>
      </a:spcBef>
      <a:spcAft>
        <a:spcPct val="0"/>
      </a:spcAft>
      <a:defRPr sz="1200" kern="1200">
        <a:solidFill>
          <a:schemeClr val="tx1"/>
        </a:solidFill>
        <a:latin typeface="Arial" charset="0"/>
        <a:ea typeface="+mn-ea"/>
        <a:cs typeface="Arial" charset="0"/>
      </a:defRPr>
    </a:lvl2pPr>
    <a:lvl3pPr marL="914400" algn="r" rtl="1" eaLnBrk="0" fontAlgn="base" hangingPunct="0">
      <a:spcBef>
        <a:spcPct val="30000"/>
      </a:spcBef>
      <a:spcAft>
        <a:spcPct val="0"/>
      </a:spcAft>
      <a:defRPr sz="1200" kern="1200">
        <a:solidFill>
          <a:schemeClr val="tx1"/>
        </a:solidFill>
        <a:latin typeface="Arial" charset="0"/>
        <a:ea typeface="+mn-ea"/>
        <a:cs typeface="Arial" charset="0"/>
      </a:defRPr>
    </a:lvl3pPr>
    <a:lvl4pPr marL="1371600" algn="r" rtl="1" eaLnBrk="0" fontAlgn="base" hangingPunct="0">
      <a:spcBef>
        <a:spcPct val="30000"/>
      </a:spcBef>
      <a:spcAft>
        <a:spcPct val="0"/>
      </a:spcAft>
      <a:defRPr sz="1200" kern="1200">
        <a:solidFill>
          <a:schemeClr val="tx1"/>
        </a:solidFill>
        <a:latin typeface="Arial" charset="0"/>
        <a:ea typeface="+mn-ea"/>
        <a:cs typeface="Arial" charset="0"/>
      </a:defRPr>
    </a:lvl4pPr>
    <a:lvl5pPr marL="1828800" algn="r" rtl="1"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302BC247-2025-4F49-9ABD-66F282AB66A9}" type="slidenum">
              <a:rPr lang="fa-IR" altLang="en-US"/>
              <a:pPr/>
              <a:t>‹#›</a:t>
            </a:fld>
            <a:endParaRPr lang="en-US" altLang="en-US"/>
          </a:p>
        </p:txBody>
      </p:sp>
    </p:spTree>
    <p:extLst>
      <p:ext uri="{BB962C8B-B14F-4D97-AF65-F5344CB8AC3E}">
        <p14:creationId xmlns:p14="http://schemas.microsoft.com/office/powerpoint/2010/main" val="1263348076"/>
      </p:ext>
    </p:extLst>
  </p:cSld>
  <p:clrMapOvr>
    <a:masterClrMapping/>
  </p:clrMapOvr>
  <p:transition advClick="0" advTm="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3969F3BC-6A30-4213-BB3C-E67D3CACAC4D}" type="slidenum">
              <a:rPr lang="fa-IR" altLang="en-US"/>
              <a:pPr/>
              <a:t>‹#›</a:t>
            </a:fld>
            <a:endParaRPr lang="en-US" altLang="en-US"/>
          </a:p>
        </p:txBody>
      </p:sp>
    </p:spTree>
    <p:extLst>
      <p:ext uri="{BB962C8B-B14F-4D97-AF65-F5344CB8AC3E}">
        <p14:creationId xmlns:p14="http://schemas.microsoft.com/office/powerpoint/2010/main" val="2766575320"/>
      </p:ext>
    </p:extLst>
  </p:cSld>
  <p:clrMapOvr>
    <a:masterClrMapping/>
  </p:clrMapOvr>
  <p:transition advClick="0" advTm="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0C84F90D-5B65-4928-84F2-6C14A3CBDBB8}" type="slidenum">
              <a:rPr lang="fa-IR" altLang="en-US"/>
              <a:pPr/>
              <a:t>‹#›</a:t>
            </a:fld>
            <a:endParaRPr lang="en-US" altLang="en-US"/>
          </a:p>
        </p:txBody>
      </p:sp>
    </p:spTree>
    <p:extLst>
      <p:ext uri="{BB962C8B-B14F-4D97-AF65-F5344CB8AC3E}">
        <p14:creationId xmlns:p14="http://schemas.microsoft.com/office/powerpoint/2010/main" val="2803098531"/>
      </p:ext>
    </p:extLst>
  </p:cSld>
  <p:clrMapOvr>
    <a:masterClrMapping/>
  </p:clrMapOvr>
  <p:transition advClick="0" advTm="0"/>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fld id="{264C3E31-5CC1-4EA2-B12C-A7F80041DB01}" type="slidenum">
              <a:rPr lang="fa-IR" altLang="en-US"/>
              <a:pPr/>
              <a:t>‹#›</a:t>
            </a:fld>
            <a:endParaRPr lang="en-US" altLang="en-US"/>
          </a:p>
        </p:txBody>
      </p:sp>
    </p:spTree>
    <p:extLst>
      <p:ext uri="{BB962C8B-B14F-4D97-AF65-F5344CB8AC3E}">
        <p14:creationId xmlns:p14="http://schemas.microsoft.com/office/powerpoint/2010/main" val="2238674420"/>
      </p:ext>
    </p:extLst>
  </p:cSld>
  <p:clrMapOvr>
    <a:masterClrMapping/>
  </p:clrMapOvr>
  <p:transition advClick="0" advTm="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6D7F8E4B-A4CE-43FE-B36F-01E5443BE1E8}" type="slidenum">
              <a:rPr lang="fa-IR" altLang="en-US"/>
              <a:pPr/>
              <a:t>‹#›</a:t>
            </a:fld>
            <a:endParaRPr lang="en-US" altLang="en-US"/>
          </a:p>
        </p:txBody>
      </p:sp>
    </p:spTree>
    <p:extLst>
      <p:ext uri="{BB962C8B-B14F-4D97-AF65-F5344CB8AC3E}">
        <p14:creationId xmlns:p14="http://schemas.microsoft.com/office/powerpoint/2010/main" val="432797483"/>
      </p:ext>
    </p:extLst>
  </p:cSld>
  <p:clrMapOvr>
    <a:masterClrMapping/>
  </p:clrMapOvr>
  <p:transition advClick="0" advTm="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A6783158-DF0E-4CAE-811C-BDE12D79BD9F}" type="slidenum">
              <a:rPr lang="fa-IR" altLang="en-US"/>
              <a:pPr/>
              <a:t>‹#›</a:t>
            </a:fld>
            <a:endParaRPr lang="en-US" altLang="en-US"/>
          </a:p>
        </p:txBody>
      </p:sp>
    </p:spTree>
    <p:extLst>
      <p:ext uri="{BB962C8B-B14F-4D97-AF65-F5344CB8AC3E}">
        <p14:creationId xmlns:p14="http://schemas.microsoft.com/office/powerpoint/2010/main" val="1564302481"/>
      </p:ext>
    </p:extLst>
  </p:cSld>
  <p:clrMapOvr>
    <a:masterClrMapping/>
  </p:clrMapOvr>
  <p:transition advClick="0" advTm="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A102E693-27AB-430B-A8C2-A07AE5C8BF25}" type="slidenum">
              <a:rPr lang="fa-IR" altLang="en-US"/>
              <a:pPr/>
              <a:t>‹#›</a:t>
            </a:fld>
            <a:endParaRPr lang="en-US" altLang="en-US"/>
          </a:p>
        </p:txBody>
      </p:sp>
    </p:spTree>
    <p:extLst>
      <p:ext uri="{BB962C8B-B14F-4D97-AF65-F5344CB8AC3E}">
        <p14:creationId xmlns:p14="http://schemas.microsoft.com/office/powerpoint/2010/main" val="2572958066"/>
      </p:ext>
    </p:extLst>
  </p:cSld>
  <p:clrMapOvr>
    <a:masterClrMapping/>
  </p:clrMapOvr>
  <p:transition advClick="0" advTm="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fld id="{27C9DDA0-31F8-40C7-A98B-F520B02D9209}" type="slidenum">
              <a:rPr lang="fa-IR" altLang="en-US"/>
              <a:pPr/>
              <a:t>‹#›</a:t>
            </a:fld>
            <a:endParaRPr lang="en-US" altLang="en-US"/>
          </a:p>
        </p:txBody>
      </p:sp>
    </p:spTree>
    <p:extLst>
      <p:ext uri="{BB962C8B-B14F-4D97-AF65-F5344CB8AC3E}">
        <p14:creationId xmlns:p14="http://schemas.microsoft.com/office/powerpoint/2010/main" val="972257069"/>
      </p:ext>
    </p:extLst>
  </p:cSld>
  <p:clrMapOvr>
    <a:masterClrMapping/>
  </p:clrMapOvr>
  <p:transition advClick="0" advTm="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fld id="{1D834BE8-ED80-429F-B0FF-F9ACF3E72C00}" type="slidenum">
              <a:rPr lang="fa-IR" altLang="en-US"/>
              <a:pPr/>
              <a:t>‹#›</a:t>
            </a:fld>
            <a:endParaRPr lang="en-US" altLang="en-US"/>
          </a:p>
        </p:txBody>
      </p:sp>
    </p:spTree>
    <p:extLst>
      <p:ext uri="{BB962C8B-B14F-4D97-AF65-F5344CB8AC3E}">
        <p14:creationId xmlns:p14="http://schemas.microsoft.com/office/powerpoint/2010/main" val="4264953356"/>
      </p:ext>
    </p:extLst>
  </p:cSld>
  <p:clrMapOvr>
    <a:masterClrMapping/>
  </p:clrMapOvr>
  <p:transition advClick="0" advTm="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fld id="{A4566FE3-CB44-4CCE-AD46-ADF9A65CF9E8}" type="slidenum">
              <a:rPr lang="fa-IR" altLang="en-US"/>
              <a:pPr/>
              <a:t>‹#›</a:t>
            </a:fld>
            <a:endParaRPr lang="en-US" altLang="en-US"/>
          </a:p>
        </p:txBody>
      </p:sp>
    </p:spTree>
    <p:extLst>
      <p:ext uri="{BB962C8B-B14F-4D97-AF65-F5344CB8AC3E}">
        <p14:creationId xmlns:p14="http://schemas.microsoft.com/office/powerpoint/2010/main" val="2875489785"/>
      </p:ext>
    </p:extLst>
  </p:cSld>
  <p:clrMapOvr>
    <a:masterClrMapping/>
  </p:clrMapOvr>
  <p:transition advClick="0" advTm="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23428029-4F9F-4CE0-BF47-8FD5AC4F1AE2}" type="slidenum">
              <a:rPr lang="fa-IR" altLang="en-US"/>
              <a:pPr/>
              <a:t>‹#›</a:t>
            </a:fld>
            <a:endParaRPr lang="en-US" altLang="en-US"/>
          </a:p>
        </p:txBody>
      </p:sp>
    </p:spTree>
    <p:extLst>
      <p:ext uri="{BB962C8B-B14F-4D97-AF65-F5344CB8AC3E}">
        <p14:creationId xmlns:p14="http://schemas.microsoft.com/office/powerpoint/2010/main" val="4185077736"/>
      </p:ext>
    </p:extLst>
  </p:cSld>
  <p:clrMapOvr>
    <a:masterClrMapping/>
  </p:clrMapOvr>
  <p:transition advClick="0" advTm="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4E55C825-1809-4999-911A-B42B28D47870}" type="slidenum">
              <a:rPr lang="fa-IR" altLang="en-US"/>
              <a:pPr/>
              <a:t>‹#›</a:t>
            </a:fld>
            <a:endParaRPr lang="en-US" altLang="en-US"/>
          </a:p>
        </p:txBody>
      </p:sp>
    </p:spTree>
    <p:extLst>
      <p:ext uri="{BB962C8B-B14F-4D97-AF65-F5344CB8AC3E}">
        <p14:creationId xmlns:p14="http://schemas.microsoft.com/office/powerpoint/2010/main" val="3451027967"/>
      </p:ext>
    </p:extLst>
  </p:cSld>
  <p:clrMapOvr>
    <a:masterClrMapping/>
  </p:clrMapOvr>
  <p:transition advClick="0" advTm="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04484"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smtClean="0">
                <a:latin typeface="Arial" charset="0"/>
                <a:cs typeface="Arial" charset="0"/>
              </a:defRPr>
            </a:lvl1pPr>
          </a:lstStyle>
          <a:p>
            <a:pPr>
              <a:defRPr/>
            </a:pPr>
            <a:endParaRPr lang="en-US"/>
          </a:p>
        </p:txBody>
      </p:sp>
      <p:sp>
        <p:nvSpPr>
          <p:cNvPr id="404485"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smtClean="0">
                <a:latin typeface="Arial" charset="0"/>
                <a:cs typeface="Arial" charset="0"/>
              </a:defRPr>
            </a:lvl1pPr>
          </a:lstStyle>
          <a:p>
            <a:pPr>
              <a:defRPr/>
            </a:pPr>
            <a:endParaRPr lang="en-US"/>
          </a:p>
        </p:txBody>
      </p:sp>
      <p:sp>
        <p:nvSpPr>
          <p:cNvPr id="404486"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lvl1pPr>
          </a:lstStyle>
          <a:p>
            <a:fld id="{C0AB7388-5A6A-43F0-98E8-915D12CD9D44}" type="slidenum">
              <a:rPr lang="fa-IR"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791" r:id="rId1"/>
    <p:sldLayoutId id="2147483790" r:id="rId2"/>
    <p:sldLayoutId id="2147483789" r:id="rId3"/>
    <p:sldLayoutId id="2147483788" r:id="rId4"/>
    <p:sldLayoutId id="2147483787" r:id="rId5"/>
    <p:sldLayoutId id="2147483786" r:id="rId6"/>
    <p:sldLayoutId id="2147483785" r:id="rId7"/>
    <p:sldLayoutId id="2147483784" r:id="rId8"/>
    <p:sldLayoutId id="2147483783" r:id="rId9"/>
    <p:sldLayoutId id="2147483782" r:id="rId10"/>
    <p:sldLayoutId id="2147483781" r:id="rId11"/>
    <p:sldLayoutId id="2147483780" r:id="rId12"/>
  </p:sldLayoutIdLst>
  <p:transition advClick="0" advTm="0"/>
  <p:timing>
    <p:tnLst>
      <p:par>
        <p:cTn id="1" dur="indefinite" restart="never" nodeType="tmRoot"/>
      </p:par>
    </p:tnLst>
  </p:timing>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12.xml"/><Relationship Id="rId1" Type="http://schemas.openxmlformats.org/officeDocument/2006/relationships/tags" Target="../tags/tag7.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12.xml"/><Relationship Id="rId1" Type="http://schemas.openxmlformats.org/officeDocument/2006/relationships/tags" Target="../tags/tag8.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12.xml"/><Relationship Id="rId1" Type="http://schemas.openxmlformats.org/officeDocument/2006/relationships/tags" Target="../tags/tag9.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12.xml"/><Relationship Id="rId1" Type="http://schemas.openxmlformats.org/officeDocument/2006/relationships/tags" Target="../tags/tag10.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12.xml"/><Relationship Id="rId1" Type="http://schemas.openxmlformats.org/officeDocument/2006/relationships/tags" Target="../tags/tag11.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tags" Target="../tags/tag12.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4.xml"/><Relationship Id="rId1" Type="http://schemas.openxmlformats.org/officeDocument/2006/relationships/tags" Target="../tags/tag13.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tags" Target="../tags/tag14.xml"/></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tags" Target="../tags/tag15.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tags" Target="../tags/tag16.xml"/></Relationships>
</file>

<file path=ppt/slides/_rels/slide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12.xml"/><Relationship Id="rId1" Type="http://schemas.openxmlformats.org/officeDocument/2006/relationships/tags" Target="../tags/tag4.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12.xml"/><Relationship Id="rId1" Type="http://schemas.openxmlformats.org/officeDocument/2006/relationships/tags" Target="../tags/tag5.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12.xml"/><Relationship Id="rId1" Type="http://schemas.openxmlformats.org/officeDocument/2006/relationships/tags" Target="../tags/tag6.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52228" name="Picture 4" descr="BE1"/>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33400" y="533400"/>
            <a:ext cx="8153400" cy="5867400"/>
          </a:xfrm>
          <a:prstGeom prst="rect">
            <a:avLst/>
          </a:prstGeom>
          <a:gradFill rotWithShape="1">
            <a:gsLst>
              <a:gs pos="0">
                <a:srgbClr val="2F5E76"/>
              </a:gs>
              <a:gs pos="50000">
                <a:srgbClr val="66CCFF"/>
              </a:gs>
              <a:gs pos="100000">
                <a:srgbClr val="2F5E76"/>
              </a:gs>
            </a:gsLst>
            <a:lin ang="2700000" scaled="1"/>
          </a:gradFill>
          <a:ln w="9525">
            <a:solidFill>
              <a:schemeClr val="tx1"/>
            </a:solidFill>
            <a:miter lim="800000"/>
            <a:headEnd/>
            <a:tailEnd/>
          </a:ln>
        </p:spPr>
      </p:pic>
    </p:spTree>
  </p:cSld>
  <p:clrMapOvr>
    <a:masterClrMapping/>
  </p:clrMapOvr>
  <p:transition advTm="3000"/>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0" presetClass="entr" presetSubtype="0" fill="hold" nodeType="afterEffect">
                                  <p:stCondLst>
                                    <p:cond delay="0"/>
                                  </p:stCondLst>
                                  <p:childTnLst>
                                    <p:set>
                                      <p:cBhvr>
                                        <p:cTn id="6" dur="1" fill="hold">
                                          <p:stCondLst>
                                            <p:cond delay="0"/>
                                          </p:stCondLst>
                                        </p:cTn>
                                        <p:tgtEl>
                                          <p:spTgt spid="52228"/>
                                        </p:tgtEl>
                                        <p:attrNameLst>
                                          <p:attrName>style.visibility</p:attrName>
                                        </p:attrNameLst>
                                      </p:cBhvr>
                                      <p:to>
                                        <p:strVal val="visible"/>
                                      </p:to>
                                    </p:set>
                                    <p:animEffect transition="in" filter="wedge">
                                      <p:cBhvr>
                                        <p:cTn id="7" dur="2000"/>
                                        <p:tgtEl>
                                          <p:spTgt spid="52228"/>
                                        </p:tgtEl>
                                      </p:cBhvr>
                                    </p:animEffect>
                                  </p:childTnLst>
                                </p:cTn>
                              </p:par>
                            </p:childTnLst>
                          </p:cTn>
                        </p:par>
                        <p:par>
                          <p:cTn id="8" fill="hold" nodeType="afterGroup">
                            <p:stCondLst>
                              <p:cond delay="2000"/>
                            </p:stCondLst>
                            <p:childTnLst>
                              <p:par>
                                <p:cTn id="9" presetID="20" presetClass="exit" presetSubtype="0" fill="hold" nodeType="afterEffect">
                                  <p:stCondLst>
                                    <p:cond delay="0"/>
                                  </p:stCondLst>
                                  <p:childTnLst>
                                    <p:animEffect transition="out" filter="wedge">
                                      <p:cBhvr>
                                        <p:cTn id="10" dur="2000"/>
                                        <p:tgtEl>
                                          <p:spTgt spid="52228"/>
                                        </p:tgtEl>
                                      </p:cBhvr>
                                    </p:animEffect>
                                    <p:set>
                                      <p:cBhvr>
                                        <p:cTn id="11" dur="1" fill="hold">
                                          <p:stCondLst>
                                            <p:cond delay="1999"/>
                                          </p:stCondLst>
                                        </p:cTn>
                                        <p:tgtEl>
                                          <p:spTgt spid="5222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pic>
        <p:nvPicPr>
          <p:cNvPr id="19458" name="Picture 20" descr="blue_weav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339725"/>
            <a:ext cx="8534400" cy="6264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2" name="Text Box 6"/>
          <p:cNvSpPr txBox="1">
            <a:spLocks noChangeArrowheads="1"/>
          </p:cNvSpPr>
          <p:nvPr/>
        </p:nvSpPr>
        <p:spPr bwMode="auto">
          <a:xfrm>
            <a:off x="533400" y="762000"/>
            <a:ext cx="8077200" cy="4789488"/>
          </a:xfrm>
          <a:prstGeom prst="rect">
            <a:avLst/>
          </a:prstGeom>
          <a:noFill/>
          <a:ln>
            <a:noFill/>
          </a:ln>
          <a:effectLst>
            <a:prstShdw prst="shdw18" dist="17961" dir="13500000">
              <a:schemeClr val="accent1">
                <a:gamma/>
                <a:shade val="60000"/>
                <a:invGamma/>
              </a:schemeClr>
            </a:prstShdw>
          </a:effectLst>
          <a:extLst>
            <a:ext uri="{909E8E84-426E-40DD-AFC4-6F175D3DCCD1}">
              <a14:hiddenFill xmlns:a14="http://schemas.microsoft.com/office/drawing/2010/main">
                <a:gradFill rotWithShape="1">
                  <a:gsLst>
                    <a:gs pos="0">
                      <a:schemeClr val="accent1"/>
                    </a:gs>
                    <a:gs pos="50000">
                      <a:schemeClr val="bg1"/>
                    </a:gs>
                    <a:gs pos="100000">
                      <a:schemeClr val="accent1"/>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Lst>
        </p:spPr>
        <p:txBody>
          <a:bodyPr>
            <a:spAutoFit/>
          </a:bodyPr>
          <a:lstStyle/>
          <a:p>
            <a:pPr algn="r"/>
            <a:r>
              <a:rPr lang="fa-IR" altLang="en-US" sz="2800">
                <a:solidFill>
                  <a:schemeClr val="bg1"/>
                </a:solidFill>
              </a:rPr>
              <a:t>در اين روش براي پرداخت حقوق و دستمزد معادل معادل جمع خالص قابل پرداخت ليست حقوق و دستمزد بايك فقره چك از حساب جاري بانكي مؤسسه برداشت و به حساب جاري خاص پرداخت حقوق و دستمزد واريز مي شود.</a:t>
            </a:r>
            <a:endParaRPr lang="en-US" altLang="en-US" sz="2800">
              <a:solidFill>
                <a:schemeClr val="bg1"/>
              </a:solidFill>
            </a:endParaRPr>
          </a:p>
          <a:p>
            <a:pPr algn="r"/>
            <a:r>
              <a:rPr lang="fa-IR" altLang="en-US" sz="2800">
                <a:solidFill>
                  <a:schemeClr val="bg1"/>
                </a:solidFill>
              </a:rPr>
              <a:t>مسئول پرداخت براي هر يك از كاركنان يك فقره چك معادل خالص پرداخت صادر و به وي مي دهد و مؤسسات براي سهولت در پرداخت حقوق يك حساب بانكي براي كاركنان در يكي از بانكهاي نزديك مؤسسه افتتاح و در زمان پرداخت يك فقره چك در وجه بانك صادر و همراه ليست حقوق و دستمزد كه شماره حساب بانكي كاركنان در مقابل نام آنها ثبت شده و بانك مبلغ قابل پرداخت را به حساب بانكي وي واريز مي كند</a:t>
            </a:r>
            <a:endParaRPr lang="en-US" altLang="en-US" sz="2800">
              <a:solidFill>
                <a:schemeClr val="bg1"/>
              </a:solidFill>
            </a:endParaRPr>
          </a:p>
        </p:txBody>
      </p:sp>
    </p:spTree>
    <p:custDataLst>
      <p:tags r:id="rId1"/>
    </p:custDataLst>
  </p:cSld>
  <p:clrMapOvr>
    <a:masterClrMapping/>
  </p:clrMapOvr>
  <p:transition advTm="25000">
    <p:wedg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6" name="Picture 4" descr="image00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609600"/>
            <a:ext cx="8153400" cy="57912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3" presetClass="entr" presetSubtype="16" fill="hold" nodeType="withEffect">
                                  <p:stCondLst>
                                    <p:cond delay="0"/>
                                  </p:stCondLst>
                                  <p:childTnLst>
                                    <p:set>
                                      <p:cBhvr>
                                        <p:cTn id="6" dur="1" fill="hold">
                                          <p:stCondLst>
                                            <p:cond delay="0"/>
                                          </p:stCondLst>
                                        </p:cTn>
                                        <p:tgtEl>
                                          <p:spTgt spid="59396"/>
                                        </p:tgtEl>
                                        <p:attrNameLst>
                                          <p:attrName>style.visibility</p:attrName>
                                        </p:attrNameLst>
                                      </p:cBhvr>
                                      <p:to>
                                        <p:strVal val="visible"/>
                                      </p:to>
                                    </p:set>
                                    <p:animEffect transition="in" filter="plus(in)">
                                      <p:cBhvr>
                                        <p:cTn id="7" dur="2000"/>
                                        <p:tgtEl>
                                          <p:spTgt spid="593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pic>
        <p:nvPicPr>
          <p:cNvPr id="20482" name="Picture 19" descr="blue_weav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339725"/>
            <a:ext cx="8534400" cy="6264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7" name="Text Box 7"/>
          <p:cNvSpPr txBox="1">
            <a:spLocks noChangeArrowheads="1"/>
          </p:cNvSpPr>
          <p:nvPr/>
        </p:nvSpPr>
        <p:spPr bwMode="auto">
          <a:xfrm>
            <a:off x="533400" y="609600"/>
            <a:ext cx="8077200" cy="5643563"/>
          </a:xfrm>
          <a:prstGeom prst="rect">
            <a:avLst/>
          </a:prstGeom>
          <a:noFill/>
          <a:ln>
            <a:noFill/>
          </a:ln>
          <a:effectLst>
            <a:prstShdw prst="shdw18" dist="17961" dir="13500000">
              <a:schemeClr val="accent1">
                <a:gamma/>
                <a:shade val="60000"/>
                <a:invGamma/>
              </a:schemeClr>
            </a:prstShdw>
          </a:effectLst>
          <a:extLst>
            <a:ext uri="{909E8E84-426E-40DD-AFC4-6F175D3DCCD1}">
              <a14:hiddenFill xmlns:a14="http://schemas.microsoft.com/office/drawing/2010/main">
                <a:gradFill rotWithShape="1">
                  <a:gsLst>
                    <a:gs pos="0">
                      <a:schemeClr val="accent1"/>
                    </a:gs>
                    <a:gs pos="50000">
                      <a:schemeClr val="bg1"/>
                    </a:gs>
                    <a:gs pos="100000">
                      <a:schemeClr val="accent1"/>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Lst>
        </p:spPr>
        <p:txBody>
          <a:bodyPr>
            <a:spAutoFit/>
          </a:bodyPr>
          <a:lstStyle/>
          <a:p>
            <a:pPr algn="r"/>
            <a:r>
              <a:rPr lang="fa-IR" altLang="en-US" sz="2800">
                <a:solidFill>
                  <a:srgbClr val="FF3300"/>
                </a:solidFill>
                <a:cs typeface="B Jadid" panose="00000700000000000000" pitchFamily="2" charset="-78"/>
              </a:rPr>
              <a:t>مفاهيم فصل سيستم حقوق و دستمزد</a:t>
            </a:r>
            <a:r>
              <a:rPr lang="fa-IR" altLang="en-US" sz="2800"/>
              <a:t> </a:t>
            </a:r>
          </a:p>
          <a:p>
            <a:pPr algn="r"/>
            <a:endParaRPr lang="fa-IR" altLang="en-US" sz="2800"/>
          </a:p>
          <a:p>
            <a:pPr algn="r"/>
            <a:r>
              <a:rPr lang="fa-IR" altLang="en-US" sz="2800">
                <a:solidFill>
                  <a:schemeClr val="hlink"/>
                </a:solidFill>
                <a:cs typeface="B Elham" panose="00000400000000000000" pitchFamily="2" charset="-78"/>
              </a:rPr>
              <a:t>سيستم حقوق و دستمزد:</a:t>
            </a:r>
            <a:r>
              <a:rPr lang="fa-IR" altLang="en-US" sz="2800">
                <a:solidFill>
                  <a:schemeClr val="bg1"/>
                </a:solidFill>
              </a:rPr>
              <a:t> مجموعه اي از اجزاي بهم پيوسته در داخل مؤسسه كه داده هاي مربوط به سهم نيروي كار در توليد محصولات و يا ارائه خدمات را بصورت ها يا اطلاعات حقوق و دستمزد تبديل مي كند.</a:t>
            </a:r>
          </a:p>
          <a:p>
            <a:pPr algn="r"/>
            <a:r>
              <a:rPr lang="fa-IR" altLang="en-US" sz="2800">
                <a:solidFill>
                  <a:schemeClr val="hlink"/>
                </a:solidFill>
                <a:cs typeface="B Elham" panose="00000400000000000000" pitchFamily="2" charset="-78"/>
              </a:rPr>
              <a:t>ليست حقوق و دستمزد :</a:t>
            </a:r>
            <a:r>
              <a:rPr lang="fa-IR" altLang="en-US" sz="2800">
                <a:solidFill>
                  <a:schemeClr val="bg1"/>
                </a:solidFill>
              </a:rPr>
              <a:t> يكي از فرمها و مدارك سيستم حقوق و دستمزد (فرمي است چند ستوني) كه اطلاعات مربوط به جمع ناخالص حقوق و دستمزد، كسور و خالص قابل پرداخت هر يك از كاركنان به تفكيك و در سطر آن ثبت و ارائه مي شود.</a:t>
            </a:r>
          </a:p>
          <a:p>
            <a:pPr algn="r"/>
            <a:r>
              <a:rPr lang="fa-IR" altLang="en-US" sz="2800">
                <a:solidFill>
                  <a:schemeClr val="hlink"/>
                </a:solidFill>
                <a:cs typeface="B Elham" panose="00000400000000000000" pitchFamily="2" charset="-78"/>
              </a:rPr>
              <a:t>صورتحساب حقوق و دستمزد:</a:t>
            </a:r>
            <a:r>
              <a:rPr lang="fa-IR" altLang="en-US" sz="2800">
                <a:solidFill>
                  <a:schemeClr val="bg1"/>
                </a:solidFill>
              </a:rPr>
              <a:t> يكي از فرمها و مدارك سيستم حقوق و دستمزد كه نشان دهندة چگونگي محاسبات حقوق و دستمزد است و هنگام پرداخت تحويل كاركنان مي شود.</a:t>
            </a:r>
            <a:endParaRPr lang="en-US" altLang="en-US" sz="2800">
              <a:solidFill>
                <a:schemeClr val="bg1"/>
              </a:solidFill>
            </a:endParaRPr>
          </a:p>
        </p:txBody>
      </p:sp>
    </p:spTree>
    <p:custDataLst>
      <p:tags r:id="rId1"/>
    </p:custDataLst>
  </p:cSld>
  <p:clrMapOvr>
    <a:masterClrMapping/>
  </p:clrMapOvr>
  <p:transition advTm="30000"/>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5" presetClass="entr" presetSubtype="0" fill="hold" grpId="0" nodeType="withEffect">
                                  <p:stCondLst>
                                    <p:cond delay="0"/>
                                  </p:stCondLst>
                                  <p:childTnLst>
                                    <p:set>
                                      <p:cBhvr>
                                        <p:cTn id="6" dur="1" fill="hold">
                                          <p:stCondLst>
                                            <p:cond delay="0"/>
                                          </p:stCondLst>
                                        </p:cTn>
                                        <p:tgtEl>
                                          <p:spTgt spid="20487"/>
                                        </p:tgtEl>
                                        <p:attrNameLst>
                                          <p:attrName>style.visibility</p:attrName>
                                        </p:attrNameLst>
                                      </p:cBhvr>
                                      <p:to>
                                        <p:strVal val="visible"/>
                                      </p:to>
                                    </p:set>
                                    <p:anim calcmode="lin" valueType="num">
                                      <p:cBhvr>
                                        <p:cTn id="7" dur="500" decel="50000" fill="hold">
                                          <p:stCondLst>
                                            <p:cond delay="0"/>
                                          </p:stCondLst>
                                        </p:cTn>
                                        <p:tgtEl>
                                          <p:spTgt spid="20487"/>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20487"/>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20487"/>
                                        </p:tgtEl>
                                        <p:attrNameLst>
                                          <p:attrName>ppt_w</p:attrName>
                                        </p:attrNameLst>
                                      </p:cBhvr>
                                      <p:tavLst>
                                        <p:tav tm="0">
                                          <p:val>
                                            <p:strVal val="#ppt_w*.05"/>
                                          </p:val>
                                        </p:tav>
                                        <p:tav tm="100000">
                                          <p:val>
                                            <p:strVal val="#ppt_w"/>
                                          </p:val>
                                        </p:tav>
                                      </p:tavLst>
                                    </p:anim>
                                    <p:anim calcmode="lin" valueType="num">
                                      <p:cBhvr>
                                        <p:cTn id="10" dur="1000" fill="hold"/>
                                        <p:tgtEl>
                                          <p:spTgt spid="20487"/>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20487"/>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20487"/>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20487"/>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204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7" grpId="0"/>
    </p:bld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1506" name="Picture 16" descr="blue_weav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339725"/>
            <a:ext cx="8534400" cy="6264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10" name="Text Box 6"/>
          <p:cNvSpPr txBox="1">
            <a:spLocks noChangeArrowheads="1"/>
          </p:cNvSpPr>
          <p:nvPr/>
        </p:nvSpPr>
        <p:spPr bwMode="auto">
          <a:xfrm>
            <a:off x="685800" y="838200"/>
            <a:ext cx="7848600" cy="5216525"/>
          </a:xfrm>
          <a:prstGeom prst="rect">
            <a:avLst/>
          </a:prstGeom>
          <a:noFill/>
          <a:ln>
            <a:noFill/>
          </a:ln>
          <a:effectLst>
            <a:prstShdw prst="shdw18" dist="17961" dir="13500000">
              <a:schemeClr val="accent1">
                <a:gamma/>
                <a:shade val="60000"/>
                <a:invGamma/>
              </a:schemeClr>
            </a:prstShdw>
          </a:effectLst>
          <a:extLst>
            <a:ext uri="{909E8E84-426E-40DD-AFC4-6F175D3DCCD1}">
              <a14:hiddenFill xmlns:a14="http://schemas.microsoft.com/office/drawing/2010/main">
                <a:gradFill rotWithShape="1">
                  <a:gsLst>
                    <a:gs pos="0">
                      <a:schemeClr val="accent1"/>
                    </a:gs>
                    <a:gs pos="50000">
                      <a:schemeClr val="bg1"/>
                    </a:gs>
                    <a:gs pos="100000">
                      <a:schemeClr val="accent1"/>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Lst>
        </p:spPr>
        <p:txBody>
          <a:bodyPr>
            <a:spAutoFit/>
          </a:bodyPr>
          <a:lstStyle/>
          <a:p>
            <a:pPr algn="r"/>
            <a:r>
              <a:rPr lang="fa-IR" altLang="en-US" sz="2800">
                <a:solidFill>
                  <a:schemeClr val="hlink"/>
                </a:solidFill>
                <a:cs typeface="B Elham" panose="00000400000000000000" pitchFamily="2" charset="-78"/>
              </a:rPr>
              <a:t>اضافه كاري:</a:t>
            </a:r>
            <a:r>
              <a:rPr lang="fa-IR" altLang="en-US" sz="2800">
                <a:solidFill>
                  <a:schemeClr val="bg1"/>
                </a:solidFill>
              </a:rPr>
              <a:t> انجام كار بيش از ساعات قانوني كار </a:t>
            </a:r>
          </a:p>
          <a:p>
            <a:pPr algn="r"/>
            <a:r>
              <a:rPr lang="fa-IR" altLang="en-US" sz="2800">
                <a:solidFill>
                  <a:schemeClr val="hlink"/>
                </a:solidFill>
                <a:latin typeface="AngsanaUPC" pitchFamily="18" charset="-34"/>
                <a:cs typeface="B Elham" panose="00000400000000000000" pitchFamily="2" charset="-78"/>
              </a:rPr>
              <a:t>پاداش:</a:t>
            </a:r>
            <a:r>
              <a:rPr lang="fa-IR" altLang="en-US" sz="2800">
                <a:solidFill>
                  <a:schemeClr val="bg1"/>
                </a:solidFill>
              </a:rPr>
              <a:t> از موارد درآمد كاركنان كه براي تشويق و افزايش كارآيي علاوه بر حقوق و دستمزد و ساير مزايا محاسبه و پرداخت مي شود.</a:t>
            </a:r>
          </a:p>
          <a:p>
            <a:pPr algn="r"/>
            <a:r>
              <a:rPr lang="fa-IR" altLang="en-US" sz="2800">
                <a:solidFill>
                  <a:schemeClr val="hlink"/>
                </a:solidFill>
                <a:latin typeface="AngsanaUPC" pitchFamily="18" charset="-34"/>
                <a:cs typeface="B Elham" panose="00000400000000000000" pitchFamily="2" charset="-78"/>
              </a:rPr>
              <a:t>درآمد كاركنان (حقوق و دستمزد ناخالص ):</a:t>
            </a:r>
            <a:r>
              <a:rPr lang="fa-IR" altLang="en-US" sz="2800">
                <a:solidFill>
                  <a:schemeClr val="bg1"/>
                </a:solidFill>
              </a:rPr>
              <a:t> جمع حقوق و دستمزد كاركرد ساعات عادي ( ثابت )، اضافه كاري ، نوبت كاري ، پاداش و مزاياي نقدي و غير نقدي كه به كاركنان پرداخت مي شود. </a:t>
            </a:r>
          </a:p>
          <a:p>
            <a:pPr algn="r"/>
            <a:r>
              <a:rPr lang="fa-IR" altLang="en-US" sz="2800">
                <a:solidFill>
                  <a:schemeClr val="hlink"/>
                </a:solidFill>
                <a:cs typeface="B Elham" panose="00000400000000000000" pitchFamily="2" charset="-78"/>
              </a:rPr>
              <a:t>كسور مربوط به درآمد كاركنان:</a:t>
            </a:r>
            <a:r>
              <a:rPr lang="fa-IR" altLang="en-US" sz="2800">
                <a:solidFill>
                  <a:schemeClr val="bg1"/>
                </a:solidFill>
              </a:rPr>
              <a:t> مبالغي كه بر اساس قانون يا توافق بين كاركنان و كارفرما از جمع درآمد كاركنان هنگام محاسبه حقوق و دستمزد كسر مي شود.</a:t>
            </a:r>
          </a:p>
          <a:p>
            <a:pPr algn="r"/>
            <a:r>
              <a:rPr lang="fa-IR" altLang="en-US" sz="2800">
                <a:solidFill>
                  <a:schemeClr val="hlink"/>
                </a:solidFill>
                <a:cs typeface="B Elham" panose="00000400000000000000" pitchFamily="2" charset="-78"/>
              </a:rPr>
              <a:t>حق بيمه سهم كاركنان :</a:t>
            </a:r>
            <a:r>
              <a:rPr lang="fa-IR" altLang="en-US" sz="2800">
                <a:solidFill>
                  <a:schemeClr val="bg1"/>
                </a:solidFill>
              </a:rPr>
              <a:t> يكي از كسور قانوني حقوق و دستمزد كه در هر پرداخت از جمع حقوق و دستمزد كاركنان كسر مي شود.</a:t>
            </a:r>
            <a:endParaRPr lang="en-US" altLang="en-US" sz="2800">
              <a:solidFill>
                <a:schemeClr val="bg1"/>
              </a:solidFill>
            </a:endParaRPr>
          </a:p>
        </p:txBody>
      </p:sp>
    </p:spTree>
    <p:custDataLst>
      <p:tags r:id="rId1"/>
    </p:custDataLst>
  </p:cSld>
  <p:clrMapOvr>
    <a:masterClrMapping/>
  </p:clrMapOvr>
  <p:transition advTm="30000">
    <p:cover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0" presetClass="entr" presetSubtype="0" decel="100000" fill="hold" grpId="0" nodeType="withEffect">
                                  <p:stCondLst>
                                    <p:cond delay="0"/>
                                  </p:stCondLst>
                                  <p:childTnLst>
                                    <p:set>
                                      <p:cBhvr>
                                        <p:cTn id="6" dur="1" fill="hold">
                                          <p:stCondLst>
                                            <p:cond delay="0"/>
                                          </p:stCondLst>
                                        </p:cTn>
                                        <p:tgtEl>
                                          <p:spTgt spid="21510"/>
                                        </p:tgtEl>
                                        <p:attrNameLst>
                                          <p:attrName>style.visibility</p:attrName>
                                        </p:attrNameLst>
                                      </p:cBhvr>
                                      <p:to>
                                        <p:strVal val="visible"/>
                                      </p:to>
                                    </p:set>
                                    <p:anim calcmode="lin" valueType="num">
                                      <p:cBhvr>
                                        <p:cTn id="7" dur="1000" fill="hold"/>
                                        <p:tgtEl>
                                          <p:spTgt spid="21510"/>
                                        </p:tgtEl>
                                        <p:attrNameLst>
                                          <p:attrName>ppt_w</p:attrName>
                                        </p:attrNameLst>
                                      </p:cBhvr>
                                      <p:tavLst>
                                        <p:tav tm="0">
                                          <p:val>
                                            <p:strVal val="#ppt_w+.3"/>
                                          </p:val>
                                        </p:tav>
                                        <p:tav tm="100000">
                                          <p:val>
                                            <p:strVal val="#ppt_w"/>
                                          </p:val>
                                        </p:tav>
                                      </p:tavLst>
                                    </p:anim>
                                    <p:anim calcmode="lin" valueType="num">
                                      <p:cBhvr>
                                        <p:cTn id="8" dur="1000" fill="hold"/>
                                        <p:tgtEl>
                                          <p:spTgt spid="21510"/>
                                        </p:tgtEl>
                                        <p:attrNameLst>
                                          <p:attrName>ppt_h</p:attrName>
                                        </p:attrNameLst>
                                      </p:cBhvr>
                                      <p:tavLst>
                                        <p:tav tm="0">
                                          <p:val>
                                            <p:strVal val="#ppt_h"/>
                                          </p:val>
                                        </p:tav>
                                        <p:tav tm="100000">
                                          <p:val>
                                            <p:strVal val="#ppt_h"/>
                                          </p:val>
                                        </p:tav>
                                      </p:tavLst>
                                    </p:anim>
                                    <p:animEffect transition="in" filter="fade">
                                      <p:cBhvr>
                                        <p:cTn id="9" dur="1000"/>
                                        <p:tgtEl>
                                          <p:spTgt spid="215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10" grpId="0"/>
    </p:bld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2530" name="Picture 14" descr="blue_weav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339725"/>
            <a:ext cx="8534400" cy="6264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4" name="Text Box 6"/>
          <p:cNvSpPr txBox="1">
            <a:spLocks noChangeArrowheads="1"/>
          </p:cNvSpPr>
          <p:nvPr/>
        </p:nvSpPr>
        <p:spPr bwMode="auto">
          <a:xfrm>
            <a:off x="609600" y="609600"/>
            <a:ext cx="8001000" cy="5216525"/>
          </a:xfrm>
          <a:prstGeom prst="rect">
            <a:avLst/>
          </a:prstGeom>
          <a:noFill/>
          <a:ln>
            <a:noFill/>
          </a:ln>
          <a:effectLst>
            <a:prstShdw prst="shdw18" dist="17961" dir="13500000">
              <a:schemeClr val="accent1">
                <a:gamma/>
                <a:shade val="60000"/>
                <a:invGamma/>
              </a:schemeClr>
            </a:prstShdw>
          </a:effectLst>
          <a:extLst>
            <a:ext uri="{909E8E84-426E-40DD-AFC4-6F175D3DCCD1}">
              <a14:hiddenFill xmlns:a14="http://schemas.microsoft.com/office/drawing/2010/main">
                <a:gradFill rotWithShape="1">
                  <a:gsLst>
                    <a:gs pos="0">
                      <a:schemeClr val="accent1"/>
                    </a:gs>
                    <a:gs pos="50000">
                      <a:schemeClr val="bg1"/>
                    </a:gs>
                    <a:gs pos="100000">
                      <a:schemeClr val="accent1"/>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Lst>
        </p:spPr>
        <p:txBody>
          <a:bodyPr>
            <a:spAutoFit/>
          </a:bodyPr>
          <a:lstStyle/>
          <a:p>
            <a:pPr algn="r"/>
            <a:r>
              <a:rPr lang="fa-IR" altLang="en-US" sz="2800">
                <a:solidFill>
                  <a:schemeClr val="hlink"/>
                </a:solidFill>
                <a:cs typeface="B Elham" panose="00000400000000000000" pitchFamily="2" charset="-78"/>
              </a:rPr>
              <a:t>ماليات حقوق:</a:t>
            </a:r>
          </a:p>
          <a:p>
            <a:pPr algn="r"/>
            <a:r>
              <a:rPr lang="fa-IR" altLang="en-US" sz="2800">
                <a:solidFill>
                  <a:schemeClr val="bg1"/>
                </a:solidFill>
              </a:rPr>
              <a:t>يكي ديگر از كسور قانوني كه بر اساس قانون ماليات هاي مستقيم از جمع حقوق و دستمزد كاركنان كسر    مي شود .</a:t>
            </a:r>
          </a:p>
          <a:p>
            <a:pPr algn="r"/>
            <a:r>
              <a:rPr lang="fa-IR" altLang="en-US" sz="2800">
                <a:solidFill>
                  <a:schemeClr val="hlink"/>
                </a:solidFill>
                <a:cs typeface="B Elham" panose="00000400000000000000" pitchFamily="2" charset="-78"/>
              </a:rPr>
              <a:t>ساير كسور:</a:t>
            </a:r>
          </a:p>
          <a:p>
            <a:pPr algn="r"/>
            <a:r>
              <a:rPr lang="fa-IR" altLang="en-US" sz="2800">
                <a:solidFill>
                  <a:schemeClr val="bg1"/>
                </a:solidFill>
              </a:rPr>
              <a:t>كسور ديگري كه به غير از كسور قانوني و يا توافق كاركنان از جمع حقوق و دستمزد آنها هنگام پرداخت كسر مي شود. مثل وام ضروري ، وام مسكن و مساعده</a:t>
            </a:r>
          </a:p>
          <a:p>
            <a:pPr algn="r"/>
            <a:r>
              <a:rPr lang="fa-IR" altLang="en-US" sz="2800">
                <a:solidFill>
                  <a:schemeClr val="hlink"/>
                </a:solidFill>
                <a:cs typeface="B Elham" panose="00000400000000000000" pitchFamily="2" charset="-78"/>
              </a:rPr>
              <a:t>مبلغ خالص قابل پرداخت:</a:t>
            </a:r>
            <a:r>
              <a:rPr lang="fa-IR" altLang="en-US" sz="2800">
                <a:solidFill>
                  <a:schemeClr val="bg1"/>
                </a:solidFill>
              </a:rPr>
              <a:t> </a:t>
            </a:r>
          </a:p>
          <a:p>
            <a:pPr algn="r"/>
            <a:r>
              <a:rPr lang="fa-IR" altLang="en-US" sz="2800">
                <a:solidFill>
                  <a:schemeClr val="bg1"/>
                </a:solidFill>
              </a:rPr>
              <a:t>تقاضاي جمع ناخالص حقوق و دستمزد و كسور مربوط </a:t>
            </a:r>
          </a:p>
          <a:p>
            <a:pPr algn="r"/>
            <a:r>
              <a:rPr lang="fa-IR" altLang="en-US" sz="2800">
                <a:solidFill>
                  <a:schemeClr val="hlink"/>
                </a:solidFill>
                <a:cs typeface="B Elham" panose="00000400000000000000" pitchFamily="2" charset="-78"/>
              </a:rPr>
              <a:t>حق بيمه سهم كار فرما:</a:t>
            </a:r>
          </a:p>
          <a:p>
            <a:pPr algn="r"/>
            <a:r>
              <a:rPr lang="fa-IR" altLang="en-US" sz="2800">
                <a:solidFill>
                  <a:schemeClr val="bg1"/>
                </a:solidFill>
              </a:rPr>
              <a:t>درصدي از جمع حقوق و دستمزد كاركنان كه كارفرما علاوه بر سهم كاركنان به سازمان تأمين اجتماعي پرداخت مي كند.</a:t>
            </a:r>
            <a:endParaRPr lang="en-US" altLang="en-US" sz="2800">
              <a:solidFill>
                <a:schemeClr val="bg1"/>
              </a:solidFill>
            </a:endParaRPr>
          </a:p>
        </p:txBody>
      </p:sp>
    </p:spTree>
    <p:custDataLst>
      <p:tags r:id="rId1"/>
    </p:custDataLst>
  </p:cSld>
  <p:clrMapOvr>
    <a:masterClrMapping/>
  </p:clrMapOvr>
  <p:transition advTm="31000">
    <p:wheel spokes="2"/>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4578" name="Picture 11" descr="blue_weav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96863"/>
            <a:ext cx="9144000" cy="6858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362" name="Line 786"/>
          <p:cNvSpPr>
            <a:spLocks noChangeShapeType="1"/>
          </p:cNvSpPr>
          <p:nvPr/>
        </p:nvSpPr>
        <p:spPr bwMode="auto">
          <a:xfrm>
            <a:off x="8629650" y="4545013"/>
            <a:ext cx="0" cy="0"/>
          </a:xfrm>
          <a:prstGeom prst="line">
            <a:avLst/>
          </a:prstGeom>
          <a:noFill/>
          <a:ln w="12700" cap="rnd">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13500000" algn="ctr" rotWithShape="0">
                    <a:srgbClr val="000000">
                      <a:gamma/>
                      <a:shade val="60000"/>
                      <a:invGamma/>
                    </a:srgbClr>
                  </a:outerShdw>
                </a:effectLst>
              </a14:hiddenEffects>
            </a:ext>
          </a:extLst>
        </p:spPr>
        <p:txBody>
          <a:bodyPr wrap="none" anchor="ctr"/>
          <a:lstStyle/>
          <a:p>
            <a:endParaRPr lang="en-US"/>
          </a:p>
        </p:txBody>
      </p:sp>
      <p:sp>
        <p:nvSpPr>
          <p:cNvPr id="25418" name="Text Box 842"/>
          <p:cNvSpPr txBox="1">
            <a:spLocks noChangeArrowheads="1"/>
          </p:cNvSpPr>
          <p:nvPr/>
        </p:nvSpPr>
        <p:spPr bwMode="auto">
          <a:xfrm>
            <a:off x="2895600" y="0"/>
            <a:ext cx="3429000" cy="701675"/>
          </a:xfrm>
          <a:prstGeom prst="rect">
            <a:avLst/>
          </a:prstGeom>
          <a:noFill/>
          <a:ln>
            <a:noFill/>
          </a:ln>
          <a:effectLst>
            <a:prstShdw prst="shdw18" dist="17961" dir="13500000">
              <a:schemeClr val="accent1">
                <a:gamma/>
                <a:shade val="60000"/>
                <a:invGamma/>
              </a:schemeClr>
            </a:prstShdw>
          </a:effectLst>
          <a:extLst>
            <a:ext uri="{909E8E84-426E-40DD-AFC4-6F175D3DCCD1}">
              <a14:hiddenFill xmlns:a14="http://schemas.microsoft.com/office/drawing/2010/main">
                <a:gradFill rotWithShape="1">
                  <a:gsLst>
                    <a:gs pos="0">
                      <a:schemeClr val="accent1"/>
                    </a:gs>
                    <a:gs pos="50000">
                      <a:schemeClr val="bg1"/>
                    </a:gs>
                    <a:gs pos="100000">
                      <a:schemeClr val="accent1"/>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Lst>
        </p:spPr>
        <p:txBody>
          <a:bodyPr>
            <a:spAutoFit/>
          </a:bodyPr>
          <a:lstStyle/>
          <a:p>
            <a:pPr algn="ctr"/>
            <a:r>
              <a:rPr lang="fa-IR" altLang="en-US" sz="2000">
                <a:solidFill>
                  <a:schemeClr val="hlink"/>
                </a:solidFill>
                <a:cs typeface="B Elham" panose="00000400000000000000" pitchFamily="2" charset="-78"/>
              </a:rPr>
              <a:t>شرکت مهندسی – بازرگانی</a:t>
            </a:r>
            <a:endParaRPr lang="en-US" altLang="en-US" sz="2000">
              <a:solidFill>
                <a:schemeClr val="hlink"/>
              </a:solidFill>
              <a:cs typeface="B Elham" panose="00000400000000000000" pitchFamily="2" charset="-78"/>
            </a:endParaRPr>
          </a:p>
          <a:p>
            <a:pPr algn="ctr"/>
            <a:r>
              <a:rPr lang="fa-IR" altLang="en-US" sz="2000">
                <a:solidFill>
                  <a:schemeClr val="hlink"/>
                </a:solidFill>
                <a:cs typeface="B Elham" panose="00000400000000000000" pitchFamily="2" charset="-78"/>
              </a:rPr>
              <a:t>لیست حقوق و دستمزد تیر ماه</a:t>
            </a:r>
            <a:r>
              <a:rPr lang="fa-IR" altLang="en-US">
                <a:solidFill>
                  <a:schemeClr val="hlink"/>
                </a:solidFill>
              </a:rPr>
              <a:t> </a:t>
            </a:r>
            <a:r>
              <a:rPr lang="fa-IR" altLang="en-US">
                <a:solidFill>
                  <a:schemeClr val="hlink"/>
                </a:solidFill>
                <a:cs typeface="B Elham" panose="00000400000000000000" pitchFamily="2" charset="-78"/>
              </a:rPr>
              <a:t>1385</a:t>
            </a:r>
            <a:r>
              <a:rPr lang="en-US" altLang="en-US"/>
              <a:t> </a:t>
            </a:r>
          </a:p>
        </p:txBody>
      </p:sp>
      <p:sp>
        <p:nvSpPr>
          <p:cNvPr id="56662" name="Line 2390"/>
          <p:cNvSpPr>
            <a:spLocks noChangeShapeType="1"/>
          </p:cNvSpPr>
          <p:nvPr/>
        </p:nvSpPr>
        <p:spPr bwMode="auto">
          <a:xfrm>
            <a:off x="8629650" y="4545013"/>
            <a:ext cx="0" cy="0"/>
          </a:xfrm>
          <a:prstGeom prst="line">
            <a:avLst/>
          </a:prstGeom>
          <a:noFill/>
          <a:ln w="12700" cap="rnd">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13500000" algn="ctr" rotWithShape="0">
                    <a:srgbClr val="000000">
                      <a:gamma/>
                      <a:shade val="60000"/>
                      <a:invGamma/>
                    </a:srgbClr>
                  </a:outerShdw>
                </a:effectLst>
              </a14:hiddenEffects>
            </a:ext>
          </a:extLst>
        </p:spPr>
        <p:txBody>
          <a:bodyPr wrap="none" anchor="ctr"/>
          <a:lstStyle/>
          <a:p>
            <a:endParaRPr lang="en-US"/>
          </a:p>
        </p:txBody>
      </p:sp>
      <p:graphicFrame>
        <p:nvGraphicFramePr>
          <p:cNvPr id="56835" name="Group 2563"/>
          <p:cNvGraphicFramePr>
            <a:graphicFrameLocks noGrp="1"/>
          </p:cNvGraphicFramePr>
          <p:nvPr/>
        </p:nvGraphicFramePr>
        <p:xfrm>
          <a:off x="76200" y="701675"/>
          <a:ext cx="9067800" cy="5653088"/>
        </p:xfrm>
        <a:graphic>
          <a:graphicData uri="http://schemas.openxmlformats.org/drawingml/2006/table">
            <a:tbl>
              <a:tblPr rtl="1"/>
              <a:tblGrid>
                <a:gridCol w="228600">
                  <a:extLst>
                    <a:ext uri="{9D8B030D-6E8A-4147-A177-3AD203B41FA5}">
                      <a16:colId xmlns:a16="http://schemas.microsoft.com/office/drawing/2014/main" val="30534693"/>
                    </a:ext>
                  </a:extLst>
                </a:gridCol>
                <a:gridCol w="685800">
                  <a:extLst>
                    <a:ext uri="{9D8B030D-6E8A-4147-A177-3AD203B41FA5}">
                      <a16:colId xmlns:a16="http://schemas.microsoft.com/office/drawing/2014/main" val="4111809261"/>
                    </a:ext>
                  </a:extLst>
                </a:gridCol>
                <a:gridCol w="685800">
                  <a:extLst>
                    <a:ext uri="{9D8B030D-6E8A-4147-A177-3AD203B41FA5}">
                      <a16:colId xmlns:a16="http://schemas.microsoft.com/office/drawing/2014/main" val="2034303406"/>
                    </a:ext>
                  </a:extLst>
                </a:gridCol>
                <a:gridCol w="762000">
                  <a:extLst>
                    <a:ext uri="{9D8B030D-6E8A-4147-A177-3AD203B41FA5}">
                      <a16:colId xmlns:a16="http://schemas.microsoft.com/office/drawing/2014/main" val="3620484379"/>
                    </a:ext>
                  </a:extLst>
                </a:gridCol>
                <a:gridCol w="609600">
                  <a:extLst>
                    <a:ext uri="{9D8B030D-6E8A-4147-A177-3AD203B41FA5}">
                      <a16:colId xmlns:a16="http://schemas.microsoft.com/office/drawing/2014/main" val="2929776094"/>
                    </a:ext>
                  </a:extLst>
                </a:gridCol>
                <a:gridCol w="685800">
                  <a:extLst>
                    <a:ext uri="{9D8B030D-6E8A-4147-A177-3AD203B41FA5}">
                      <a16:colId xmlns:a16="http://schemas.microsoft.com/office/drawing/2014/main" val="3423923679"/>
                    </a:ext>
                  </a:extLst>
                </a:gridCol>
                <a:gridCol w="838200">
                  <a:extLst>
                    <a:ext uri="{9D8B030D-6E8A-4147-A177-3AD203B41FA5}">
                      <a16:colId xmlns:a16="http://schemas.microsoft.com/office/drawing/2014/main" val="202154891"/>
                    </a:ext>
                  </a:extLst>
                </a:gridCol>
                <a:gridCol w="762000">
                  <a:extLst>
                    <a:ext uri="{9D8B030D-6E8A-4147-A177-3AD203B41FA5}">
                      <a16:colId xmlns:a16="http://schemas.microsoft.com/office/drawing/2014/main" val="1774365374"/>
                    </a:ext>
                  </a:extLst>
                </a:gridCol>
                <a:gridCol w="685800">
                  <a:extLst>
                    <a:ext uri="{9D8B030D-6E8A-4147-A177-3AD203B41FA5}">
                      <a16:colId xmlns:a16="http://schemas.microsoft.com/office/drawing/2014/main" val="776475610"/>
                    </a:ext>
                  </a:extLst>
                </a:gridCol>
                <a:gridCol w="762000">
                  <a:extLst>
                    <a:ext uri="{9D8B030D-6E8A-4147-A177-3AD203B41FA5}">
                      <a16:colId xmlns:a16="http://schemas.microsoft.com/office/drawing/2014/main" val="544425862"/>
                    </a:ext>
                  </a:extLst>
                </a:gridCol>
                <a:gridCol w="685800">
                  <a:extLst>
                    <a:ext uri="{9D8B030D-6E8A-4147-A177-3AD203B41FA5}">
                      <a16:colId xmlns:a16="http://schemas.microsoft.com/office/drawing/2014/main" val="873992502"/>
                    </a:ext>
                  </a:extLst>
                </a:gridCol>
                <a:gridCol w="762000">
                  <a:extLst>
                    <a:ext uri="{9D8B030D-6E8A-4147-A177-3AD203B41FA5}">
                      <a16:colId xmlns:a16="http://schemas.microsoft.com/office/drawing/2014/main" val="59801110"/>
                    </a:ext>
                  </a:extLst>
                </a:gridCol>
                <a:gridCol w="914400">
                  <a:extLst>
                    <a:ext uri="{9D8B030D-6E8A-4147-A177-3AD203B41FA5}">
                      <a16:colId xmlns:a16="http://schemas.microsoft.com/office/drawing/2014/main" val="3745577728"/>
                    </a:ext>
                  </a:extLst>
                </a:gridCol>
              </a:tblGrid>
              <a:tr h="323850">
                <a:tc rowSpan="2">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400" b="0" i="0" u="none" strike="noStrike" cap="none" normalizeH="0" baseline="0" smtClean="0">
                          <a:ln>
                            <a:noFill/>
                          </a:ln>
                          <a:solidFill>
                            <a:srgbClr val="FF3300"/>
                          </a:solidFill>
                          <a:effectLst/>
                          <a:latin typeface="Times New Roman" panose="02020603050405020304" pitchFamily="18" charset="0"/>
                          <a:ea typeface="Times New Roman" panose="02020603050405020304" pitchFamily="18" charset="0"/>
                          <a:cs typeface="B Nazanin" panose="00000400000000000000" pitchFamily="2" charset="-78"/>
                        </a:rPr>
                        <a:t>ردیف</a:t>
                      </a:r>
                      <a:endParaRPr kumimoji="0" lang="fa-IR" altLang="en-US" sz="1400" b="0" i="0" u="none" strike="noStrike" cap="none" normalizeH="0" baseline="0" smtClean="0">
                        <a:ln>
                          <a:noFill/>
                        </a:ln>
                        <a:solidFill>
                          <a:srgbClr val="FF3300"/>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rowSpan="2">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400" b="0" i="0" u="none" strike="noStrike" cap="none" normalizeH="0" baseline="0" smtClean="0">
                          <a:ln>
                            <a:noFill/>
                          </a:ln>
                          <a:solidFill>
                            <a:srgbClr val="FF3300"/>
                          </a:solidFill>
                          <a:effectLst/>
                          <a:latin typeface="Times New Roman" panose="02020603050405020304" pitchFamily="18" charset="0"/>
                          <a:ea typeface="Times New Roman" panose="02020603050405020304" pitchFamily="18" charset="0"/>
                          <a:cs typeface="B Nazanin" panose="00000400000000000000" pitchFamily="2" charset="-78"/>
                        </a:rPr>
                        <a:t>نام و نام خانوادگی</a:t>
                      </a:r>
                      <a:endParaRPr kumimoji="0" lang="fa-IR" altLang="en-US" sz="1400" b="0" i="0" u="none" strike="noStrike" cap="none" normalizeH="0" baseline="0" smtClean="0">
                        <a:ln>
                          <a:noFill/>
                        </a:ln>
                        <a:solidFill>
                          <a:srgbClr val="FF3300"/>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rowSpan="2">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400" b="0" i="0" u="none" strike="noStrike" cap="none" normalizeH="0" baseline="0" smtClean="0">
                          <a:ln>
                            <a:noFill/>
                          </a:ln>
                          <a:solidFill>
                            <a:srgbClr val="FF3300"/>
                          </a:solidFill>
                          <a:effectLst/>
                          <a:latin typeface="Times New Roman" panose="02020603050405020304" pitchFamily="18" charset="0"/>
                          <a:ea typeface="Times New Roman" panose="02020603050405020304" pitchFamily="18" charset="0"/>
                          <a:cs typeface="B Nazanin" panose="00000400000000000000" pitchFamily="2" charset="-78"/>
                        </a:rPr>
                        <a:t>شماره کارگزینی</a:t>
                      </a:r>
                      <a:endParaRPr kumimoji="0" lang="fa-IR" altLang="en-US" sz="1400" b="0" i="0" u="none" strike="noStrike" cap="none" normalizeH="0" baseline="0" smtClean="0">
                        <a:ln>
                          <a:noFill/>
                        </a:ln>
                        <a:solidFill>
                          <a:srgbClr val="FF3300"/>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rowSpan="2">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400" b="0" i="0" u="none" strike="noStrike" cap="none" normalizeH="0" baseline="0" smtClean="0">
                          <a:ln>
                            <a:noFill/>
                          </a:ln>
                          <a:solidFill>
                            <a:srgbClr val="FF3300"/>
                          </a:solidFill>
                          <a:effectLst/>
                          <a:latin typeface="Times New Roman" panose="02020603050405020304" pitchFamily="18" charset="0"/>
                          <a:ea typeface="Times New Roman" panose="02020603050405020304" pitchFamily="18" charset="0"/>
                          <a:cs typeface="B Nazanin" panose="00000400000000000000" pitchFamily="2" charset="-78"/>
                        </a:rPr>
                        <a:t>شماره تامین اجتماعی</a:t>
                      </a:r>
                      <a:endParaRPr kumimoji="0" lang="fa-IR" altLang="en-US" sz="1400" b="0" i="0" u="none" strike="noStrike" cap="none" normalizeH="0" baseline="0" smtClean="0">
                        <a:ln>
                          <a:noFill/>
                        </a:ln>
                        <a:solidFill>
                          <a:srgbClr val="FF3300"/>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rowSpan="2">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400" b="0" i="0" u="none" strike="noStrike" cap="none" normalizeH="0" baseline="0" smtClean="0">
                          <a:ln>
                            <a:noFill/>
                          </a:ln>
                          <a:solidFill>
                            <a:srgbClr val="FF3300"/>
                          </a:solidFill>
                          <a:effectLst/>
                          <a:latin typeface="Times New Roman" panose="02020603050405020304" pitchFamily="18" charset="0"/>
                          <a:ea typeface="Times New Roman" panose="02020603050405020304" pitchFamily="18" charset="0"/>
                          <a:cs typeface="B Nazanin" panose="00000400000000000000" pitchFamily="2" charset="-78"/>
                        </a:rPr>
                        <a:t>ساعات کارکرد</a:t>
                      </a:r>
                      <a:endParaRPr kumimoji="0" lang="fa-IR" altLang="en-US" sz="1400" b="0" i="0" u="none" strike="noStrike" cap="none" normalizeH="0" baseline="0" smtClean="0">
                        <a:ln>
                          <a:noFill/>
                        </a:ln>
                        <a:solidFill>
                          <a:srgbClr val="FF3300"/>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rowSpan="2">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400" b="0" i="0" u="none" strike="noStrike" cap="none" normalizeH="0" baseline="0" smtClean="0">
                          <a:ln>
                            <a:noFill/>
                          </a:ln>
                          <a:solidFill>
                            <a:srgbClr val="FF3300"/>
                          </a:solidFill>
                          <a:effectLst/>
                          <a:latin typeface="Times New Roman" panose="02020603050405020304" pitchFamily="18" charset="0"/>
                          <a:ea typeface="Times New Roman" panose="02020603050405020304" pitchFamily="18" charset="0"/>
                          <a:cs typeface="B Nazanin" panose="00000400000000000000" pitchFamily="2" charset="-78"/>
                        </a:rPr>
                        <a:t>نرخ دستمزد ساعتی</a:t>
                      </a:r>
                      <a:endParaRPr kumimoji="0" lang="fa-IR" altLang="en-US" sz="1400" b="0" i="0" u="none" strike="noStrike" cap="none" normalizeH="0" baseline="0" smtClean="0">
                        <a:ln>
                          <a:noFill/>
                        </a:ln>
                        <a:solidFill>
                          <a:srgbClr val="FF3300"/>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gridSpan="6">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400" b="0" i="0" u="none" strike="noStrike" cap="none" normalizeH="0" baseline="0" smtClean="0">
                          <a:ln>
                            <a:noFill/>
                          </a:ln>
                          <a:solidFill>
                            <a:srgbClr val="FF3300"/>
                          </a:solidFill>
                          <a:effectLst/>
                          <a:latin typeface="Times New Roman" panose="02020603050405020304" pitchFamily="18" charset="0"/>
                          <a:ea typeface="Times New Roman" panose="02020603050405020304" pitchFamily="18" charset="0"/>
                          <a:cs typeface="B Nazanin" panose="00000400000000000000" pitchFamily="2" charset="-78"/>
                        </a:rPr>
                        <a:t>حقوق و دستمزد و مزایا</a:t>
                      </a:r>
                      <a:endParaRPr kumimoji="0" lang="fa-IR" altLang="en-US" sz="1400" b="0" i="0" u="none" strike="noStrike" cap="none" normalizeH="0" baseline="0" smtClean="0">
                        <a:ln>
                          <a:noFill/>
                        </a:ln>
                        <a:solidFill>
                          <a:srgbClr val="FF3300"/>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rowSpan="2">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400" b="0" i="0" u="none" strike="noStrike" cap="none" normalizeH="0" baseline="0" smtClean="0">
                          <a:ln>
                            <a:noFill/>
                          </a:ln>
                          <a:solidFill>
                            <a:srgbClr val="FF3300"/>
                          </a:solidFill>
                          <a:effectLst/>
                          <a:latin typeface="Times New Roman" panose="02020603050405020304" pitchFamily="18" charset="0"/>
                          <a:ea typeface="Times New Roman" panose="02020603050405020304" pitchFamily="18" charset="0"/>
                          <a:cs typeface="B Nazanin" panose="00000400000000000000" pitchFamily="2" charset="-78"/>
                        </a:rPr>
                        <a:t>جمع حقوق و دستمزد ناخالص</a:t>
                      </a:r>
                      <a:endParaRPr kumimoji="0" lang="fa-IR" altLang="en-US" sz="1400" b="0" i="0" u="none" strike="noStrike" cap="none" normalizeH="0" baseline="0" smtClean="0">
                        <a:ln>
                          <a:noFill/>
                        </a:ln>
                        <a:solidFill>
                          <a:srgbClr val="FF3300"/>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3895042209"/>
                  </a:ext>
                </a:extLst>
              </a:tr>
              <a:tr h="787400">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400" b="0" i="0" u="none" strike="noStrike" cap="none" normalizeH="0" baseline="0" smtClean="0">
                          <a:ln>
                            <a:noFill/>
                          </a:ln>
                          <a:solidFill>
                            <a:srgbClr val="EB99E1"/>
                          </a:solidFill>
                          <a:effectLst/>
                          <a:latin typeface="Times New Roman" panose="02020603050405020304" pitchFamily="18" charset="0"/>
                          <a:ea typeface="Times New Roman" panose="02020603050405020304" pitchFamily="18" charset="0"/>
                          <a:cs typeface="B Nazanin" panose="00000400000000000000" pitchFamily="2" charset="-78"/>
                        </a:rPr>
                        <a:t>حقوق و دستمزد عادی</a:t>
                      </a:r>
                      <a:endParaRPr kumimoji="0" lang="fa-IR" altLang="en-US" sz="1400" b="0" i="0" u="none" strike="noStrike" cap="none" normalizeH="0" baseline="0" smtClean="0">
                        <a:ln>
                          <a:noFill/>
                        </a:ln>
                        <a:solidFill>
                          <a:srgbClr val="EB99E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400" b="0" i="0" u="none" strike="noStrike" cap="none" normalizeH="0" baseline="0" smtClean="0">
                          <a:ln>
                            <a:noFill/>
                          </a:ln>
                          <a:solidFill>
                            <a:srgbClr val="EB99E1"/>
                          </a:solidFill>
                          <a:effectLst/>
                          <a:latin typeface="Times New Roman" panose="02020603050405020304" pitchFamily="18" charset="0"/>
                          <a:ea typeface="Times New Roman" panose="02020603050405020304" pitchFamily="18" charset="0"/>
                          <a:cs typeface="B Nazanin" panose="00000400000000000000" pitchFamily="2" charset="-78"/>
                        </a:rPr>
                        <a:t>اضافه کاری</a:t>
                      </a:r>
                      <a:endParaRPr kumimoji="0" lang="fa-IR" altLang="en-US" sz="1400" b="0" i="0" u="none" strike="noStrike" cap="none" normalizeH="0" baseline="0" smtClean="0">
                        <a:ln>
                          <a:noFill/>
                        </a:ln>
                        <a:solidFill>
                          <a:srgbClr val="EB99E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400" b="0" i="0" u="none" strike="noStrike" cap="none" normalizeH="0" baseline="0" smtClean="0">
                          <a:ln>
                            <a:noFill/>
                          </a:ln>
                          <a:solidFill>
                            <a:srgbClr val="EB99E1"/>
                          </a:solidFill>
                          <a:effectLst/>
                          <a:latin typeface="Times New Roman" panose="02020603050405020304" pitchFamily="18" charset="0"/>
                          <a:ea typeface="Times New Roman" panose="02020603050405020304" pitchFamily="18" charset="0"/>
                          <a:cs typeface="B Nazanin" panose="00000400000000000000" pitchFamily="2" charset="-78"/>
                        </a:rPr>
                        <a:t>نوبت کاری</a:t>
                      </a:r>
                      <a:endParaRPr kumimoji="0" lang="fa-IR" altLang="en-US" sz="1400" b="0" i="0" u="none" strike="noStrike" cap="none" normalizeH="0" baseline="0" smtClean="0">
                        <a:ln>
                          <a:noFill/>
                        </a:ln>
                        <a:solidFill>
                          <a:srgbClr val="EB99E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400" b="0" i="0" u="none" strike="noStrike" cap="none" normalizeH="0" baseline="0" smtClean="0">
                          <a:ln>
                            <a:noFill/>
                          </a:ln>
                          <a:solidFill>
                            <a:srgbClr val="EB99E1"/>
                          </a:solidFill>
                          <a:effectLst/>
                          <a:latin typeface="Times New Roman" panose="02020603050405020304" pitchFamily="18" charset="0"/>
                          <a:ea typeface="Times New Roman" panose="02020603050405020304" pitchFamily="18" charset="0"/>
                          <a:cs typeface="B Nazanin" panose="00000400000000000000" pitchFamily="2" charset="-78"/>
                        </a:rPr>
                        <a:t>حق مسکن</a:t>
                      </a:r>
                      <a:endParaRPr kumimoji="0" lang="fa-IR" altLang="en-US" sz="1400" b="0" i="0" u="none" strike="noStrike" cap="none" normalizeH="0" baseline="0" smtClean="0">
                        <a:ln>
                          <a:noFill/>
                        </a:ln>
                        <a:solidFill>
                          <a:srgbClr val="EB99E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400" b="0" i="0" u="none" strike="noStrike" cap="none" normalizeH="0" baseline="0" smtClean="0">
                          <a:ln>
                            <a:noFill/>
                          </a:ln>
                          <a:solidFill>
                            <a:srgbClr val="EB99E1"/>
                          </a:solidFill>
                          <a:effectLst/>
                          <a:latin typeface="Times New Roman" panose="02020603050405020304" pitchFamily="18" charset="0"/>
                          <a:ea typeface="Times New Roman" panose="02020603050405020304" pitchFamily="18" charset="0"/>
                          <a:cs typeface="B Nazanin" panose="00000400000000000000" pitchFamily="2" charset="-78"/>
                        </a:rPr>
                        <a:t>حق خواروبار</a:t>
                      </a:r>
                      <a:endParaRPr kumimoji="0" lang="fa-IR" altLang="en-US" sz="1400" b="0" i="0" u="none" strike="noStrike" cap="none" normalizeH="0" baseline="0" smtClean="0">
                        <a:ln>
                          <a:noFill/>
                        </a:ln>
                        <a:solidFill>
                          <a:srgbClr val="EB99E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400" b="0" i="0" u="none" strike="noStrike" cap="none" normalizeH="0" baseline="0" smtClean="0">
                          <a:ln>
                            <a:noFill/>
                          </a:ln>
                          <a:solidFill>
                            <a:srgbClr val="EB99E1"/>
                          </a:solidFill>
                          <a:effectLst/>
                          <a:latin typeface="Times New Roman" panose="02020603050405020304" pitchFamily="18" charset="0"/>
                          <a:ea typeface="Times New Roman" panose="02020603050405020304" pitchFamily="18" charset="0"/>
                          <a:cs typeface="B Nazanin" panose="00000400000000000000" pitchFamily="2" charset="-78"/>
                        </a:rPr>
                        <a:t>حق اولاد</a:t>
                      </a:r>
                      <a:endParaRPr kumimoji="0" lang="fa-IR" altLang="en-US" sz="1400" b="0" i="0" u="none" strike="noStrike" cap="none" normalizeH="0" baseline="0" smtClean="0">
                        <a:ln>
                          <a:noFill/>
                        </a:ln>
                        <a:solidFill>
                          <a:srgbClr val="EB99E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vMerge="1">
                  <a:txBody>
                    <a:bodyPr/>
                    <a:lstStyle/>
                    <a:p>
                      <a:endParaRPr lang="en-US"/>
                    </a:p>
                  </a:txBody>
                  <a:tcPr/>
                </a:tc>
                <a:extLst>
                  <a:ext uri="{0D108BD9-81ED-4DB2-BD59-A6C34878D82A}">
                    <a16:rowId xmlns:a16="http://schemas.microsoft.com/office/drawing/2014/main" val="873565136"/>
                  </a:ext>
                </a:extLst>
              </a:tr>
              <a:tr h="550863">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1</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وحید افشار</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120-2</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12506789</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200</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10000</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1.760.000</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336.000</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110.000</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300.000</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2.506.000</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254298498"/>
                  </a:ext>
                </a:extLst>
              </a:tr>
              <a:tr h="550863">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2</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محسن اطلسی</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142-2</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12561181</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150</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25000</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3.750.000</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110.000</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150.000</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125.000</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4.135.000</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3503081960"/>
                  </a:ext>
                </a:extLst>
              </a:tr>
              <a:tr h="385763">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3</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موسی طاهری</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1070</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12094519</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220</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20000</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3.520.000</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1.232.000</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200.000</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110.000</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500.000</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5.562.000</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2952710934"/>
                  </a:ext>
                </a:extLst>
              </a:tr>
              <a:tr h="549275">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4</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حوراء پوری</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1020</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12346918</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170</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13000</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2.210.000</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120.000</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320.000</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2.650.000</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2942874808"/>
                  </a:ext>
                </a:extLst>
              </a:tr>
              <a:tr h="352425">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5</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سعید زارعی</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96-3</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12357891</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190</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16000</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2.816.000</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313.600</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400.000</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300.000</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3.829.600</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3431352611"/>
                  </a:ext>
                </a:extLst>
              </a:tr>
              <a:tr h="352425">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6</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عطیه رمضانی</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112-3</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21019678</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240</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14000</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2.464.000</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1.254.400</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250.000</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70.000</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4.038.400</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3029040003"/>
                  </a:ext>
                </a:extLst>
              </a:tr>
              <a:tr h="352425">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7</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حامد مهرداد</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2012</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12559918</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210</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23000</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4.048.000</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1.094.800</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90.000</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90.000</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5.322.800</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3379243942"/>
                  </a:ext>
                </a:extLst>
              </a:tr>
              <a:tr h="550863">
                <a:tc rowSpan="2" gridSpan="6">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جمع</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rowSpan="2" hMerge="1">
                  <a:txBody>
                    <a:bodyPr/>
                    <a:lstStyle/>
                    <a:p>
                      <a:endParaRPr lang="en-US"/>
                    </a:p>
                  </a:txBody>
                  <a:tcPr/>
                </a:tc>
                <a:tc rowSpan="2" hMerge="1">
                  <a:txBody>
                    <a:bodyPr/>
                    <a:lstStyle/>
                    <a:p>
                      <a:endParaRPr lang="en-US"/>
                    </a:p>
                  </a:txBody>
                  <a:tcPr/>
                </a:tc>
                <a:tc rowSpan="2" hMerge="1">
                  <a:txBody>
                    <a:bodyPr/>
                    <a:lstStyle/>
                    <a:p>
                      <a:endParaRPr lang="en-US"/>
                    </a:p>
                  </a:txBody>
                  <a:tcPr/>
                </a:tc>
                <a:tc rowSpan="2" hMerge="1">
                  <a:txBody>
                    <a:bodyPr/>
                    <a:lstStyle/>
                    <a:p>
                      <a:endParaRPr lang="en-US"/>
                    </a:p>
                  </a:txBody>
                  <a:tcPr/>
                </a:tc>
                <a:tc rowSpan="2" hMerge="1">
                  <a:txBody>
                    <a:bodyPr/>
                    <a:lstStyle/>
                    <a:p>
                      <a:endParaRPr lang="en-US"/>
                    </a:p>
                  </a:txBody>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20.568.000</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4.230.800</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430.000</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1.620.000</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395.000</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800.000</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28.043.800</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4292427286"/>
                  </a:ext>
                </a:extLst>
              </a:tr>
              <a:tr h="180975">
                <a:tc gridSpan="6"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gridSpan="7">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altLang="en-US" sz="2800"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chemeClr val="bg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4125789656"/>
                  </a:ext>
                </a:extLst>
              </a:tr>
            </a:tbl>
          </a:graphicData>
        </a:graphic>
      </p:graphicFrame>
    </p:spTree>
    <p:custDataLst>
      <p:tags r:id="rId1"/>
    </p:custDataLst>
  </p:cSld>
  <p:clrMapOvr>
    <a:masterClrMapping/>
  </p:clrMapOvr>
  <p:transition advTm="30000">
    <p:checker dir="vert"/>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pic>
        <p:nvPicPr>
          <p:cNvPr id="25602" name="Picture 16" descr="blue_weav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57848" name="Group 1528"/>
          <p:cNvGraphicFramePr>
            <a:graphicFrameLocks noGrp="1"/>
          </p:cNvGraphicFramePr>
          <p:nvPr/>
        </p:nvGraphicFramePr>
        <p:xfrm>
          <a:off x="0" y="792163"/>
          <a:ext cx="9144000" cy="4889500"/>
        </p:xfrm>
        <a:graphic>
          <a:graphicData uri="http://schemas.openxmlformats.org/drawingml/2006/table">
            <a:tbl>
              <a:tblPr rtl="1"/>
              <a:tblGrid>
                <a:gridCol w="838200">
                  <a:extLst>
                    <a:ext uri="{9D8B030D-6E8A-4147-A177-3AD203B41FA5}">
                      <a16:colId xmlns:a16="http://schemas.microsoft.com/office/drawing/2014/main" val="1993227391"/>
                    </a:ext>
                  </a:extLst>
                </a:gridCol>
                <a:gridCol w="914400">
                  <a:extLst>
                    <a:ext uri="{9D8B030D-6E8A-4147-A177-3AD203B41FA5}">
                      <a16:colId xmlns:a16="http://schemas.microsoft.com/office/drawing/2014/main" val="22626741"/>
                    </a:ext>
                  </a:extLst>
                </a:gridCol>
                <a:gridCol w="838200">
                  <a:extLst>
                    <a:ext uri="{9D8B030D-6E8A-4147-A177-3AD203B41FA5}">
                      <a16:colId xmlns:a16="http://schemas.microsoft.com/office/drawing/2014/main" val="3333053635"/>
                    </a:ext>
                  </a:extLst>
                </a:gridCol>
                <a:gridCol w="838200">
                  <a:extLst>
                    <a:ext uri="{9D8B030D-6E8A-4147-A177-3AD203B41FA5}">
                      <a16:colId xmlns:a16="http://schemas.microsoft.com/office/drawing/2014/main" val="3576093343"/>
                    </a:ext>
                  </a:extLst>
                </a:gridCol>
                <a:gridCol w="774700">
                  <a:extLst>
                    <a:ext uri="{9D8B030D-6E8A-4147-A177-3AD203B41FA5}">
                      <a16:colId xmlns:a16="http://schemas.microsoft.com/office/drawing/2014/main" val="63158282"/>
                    </a:ext>
                  </a:extLst>
                </a:gridCol>
                <a:gridCol w="914400">
                  <a:extLst>
                    <a:ext uri="{9D8B030D-6E8A-4147-A177-3AD203B41FA5}">
                      <a16:colId xmlns:a16="http://schemas.microsoft.com/office/drawing/2014/main" val="1137970019"/>
                    </a:ext>
                  </a:extLst>
                </a:gridCol>
                <a:gridCol w="914400">
                  <a:extLst>
                    <a:ext uri="{9D8B030D-6E8A-4147-A177-3AD203B41FA5}">
                      <a16:colId xmlns:a16="http://schemas.microsoft.com/office/drawing/2014/main" val="1894846444"/>
                    </a:ext>
                  </a:extLst>
                </a:gridCol>
                <a:gridCol w="749300">
                  <a:extLst>
                    <a:ext uri="{9D8B030D-6E8A-4147-A177-3AD203B41FA5}">
                      <a16:colId xmlns:a16="http://schemas.microsoft.com/office/drawing/2014/main" val="2175152511"/>
                    </a:ext>
                  </a:extLst>
                </a:gridCol>
                <a:gridCol w="838200">
                  <a:extLst>
                    <a:ext uri="{9D8B030D-6E8A-4147-A177-3AD203B41FA5}">
                      <a16:colId xmlns:a16="http://schemas.microsoft.com/office/drawing/2014/main" val="3325129606"/>
                    </a:ext>
                  </a:extLst>
                </a:gridCol>
                <a:gridCol w="762000">
                  <a:extLst>
                    <a:ext uri="{9D8B030D-6E8A-4147-A177-3AD203B41FA5}">
                      <a16:colId xmlns:a16="http://schemas.microsoft.com/office/drawing/2014/main" val="3247593822"/>
                    </a:ext>
                  </a:extLst>
                </a:gridCol>
                <a:gridCol w="762000">
                  <a:extLst>
                    <a:ext uri="{9D8B030D-6E8A-4147-A177-3AD203B41FA5}">
                      <a16:colId xmlns:a16="http://schemas.microsoft.com/office/drawing/2014/main" val="3050990024"/>
                    </a:ext>
                  </a:extLst>
                </a:gridCol>
              </a:tblGrid>
              <a:tr h="285750">
                <a:tc gridSpan="6">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400" b="0" i="0" u="none" strike="noStrike" cap="none" normalizeH="0" baseline="0" smtClean="0">
                          <a:ln>
                            <a:noFill/>
                          </a:ln>
                          <a:solidFill>
                            <a:srgbClr val="FF3300"/>
                          </a:solidFill>
                          <a:effectLst/>
                          <a:latin typeface="Times New Roman" panose="02020603050405020304" pitchFamily="18" charset="0"/>
                          <a:ea typeface="Times New Roman" panose="02020603050405020304" pitchFamily="18" charset="0"/>
                          <a:cs typeface="B Nazanin" panose="00000400000000000000" pitchFamily="2" charset="-78"/>
                        </a:rPr>
                        <a:t>کسورات</a:t>
                      </a:r>
                      <a:endParaRPr kumimoji="0" lang="fa-IR" altLang="en-US" sz="1400" b="0" i="0" u="none" strike="noStrike" cap="none" normalizeH="0" baseline="0" smtClean="0">
                        <a:ln>
                          <a:noFill/>
                        </a:ln>
                        <a:solidFill>
                          <a:srgbClr val="FF3300"/>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2">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400" b="0" i="0" u="none" strike="noStrike" cap="none" normalizeH="0" baseline="0" smtClean="0">
                          <a:ln>
                            <a:noFill/>
                          </a:ln>
                          <a:solidFill>
                            <a:srgbClr val="FF3300"/>
                          </a:solidFill>
                          <a:effectLst/>
                          <a:latin typeface="Times New Roman" panose="02020603050405020304" pitchFamily="18" charset="0"/>
                          <a:ea typeface="Times New Roman" panose="02020603050405020304" pitchFamily="18" charset="0"/>
                          <a:cs typeface="B Nazanin" panose="00000400000000000000" pitchFamily="2" charset="-78"/>
                        </a:rPr>
                        <a:t>مبلغ خالص قابل پرداخت</a:t>
                      </a:r>
                      <a:endParaRPr kumimoji="0" lang="fa-IR" altLang="en-US" sz="1400" b="0" i="0" u="none" strike="noStrike" cap="none" normalizeH="0" baseline="0" smtClean="0">
                        <a:ln>
                          <a:noFill/>
                        </a:ln>
                        <a:solidFill>
                          <a:srgbClr val="FF3300"/>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hMerge="1">
                  <a:txBody>
                    <a:bodyPr/>
                    <a:lstStyle/>
                    <a:p>
                      <a:endParaRPr lang="en-US"/>
                    </a:p>
                  </a:txBody>
                  <a:tcPr/>
                </a:tc>
                <a:tc gridSpan="3">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400" b="0" i="0" u="none" strike="noStrike" cap="none" normalizeH="0" baseline="0" smtClean="0">
                          <a:ln>
                            <a:noFill/>
                          </a:ln>
                          <a:solidFill>
                            <a:srgbClr val="FF3300"/>
                          </a:solidFill>
                          <a:effectLst/>
                          <a:latin typeface="Times New Roman" panose="02020603050405020304" pitchFamily="18" charset="0"/>
                          <a:ea typeface="Times New Roman" panose="02020603050405020304" pitchFamily="18" charset="0"/>
                          <a:cs typeface="B Nazanin" panose="00000400000000000000" pitchFamily="2" charset="-78"/>
                        </a:rPr>
                        <a:t>تسهیم هزینه به حسابهای</a:t>
                      </a:r>
                      <a:endParaRPr kumimoji="0" lang="fa-IR" altLang="en-US" sz="1400" b="0" i="0" u="none" strike="noStrike" cap="none" normalizeH="0" baseline="0" smtClean="0">
                        <a:ln>
                          <a:noFill/>
                        </a:ln>
                        <a:solidFill>
                          <a:srgbClr val="FF3300"/>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691600640"/>
                  </a:ext>
                </a:extLst>
              </a:tr>
              <a:tr h="327025">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400" b="0" i="0" u="none" strike="noStrike" cap="none" normalizeH="0" baseline="0" smtClean="0">
                          <a:ln>
                            <a:noFill/>
                          </a:ln>
                          <a:solidFill>
                            <a:srgbClr val="EB99E1"/>
                          </a:solidFill>
                          <a:effectLst/>
                          <a:latin typeface="Times New Roman" panose="02020603050405020304" pitchFamily="18" charset="0"/>
                          <a:ea typeface="Times New Roman" panose="02020603050405020304" pitchFamily="18" charset="0"/>
                          <a:cs typeface="B Nazanin" panose="00000400000000000000" pitchFamily="2" charset="-78"/>
                        </a:rPr>
                        <a:t>حق بیمه</a:t>
                      </a:r>
                      <a:endParaRPr kumimoji="0" lang="en-US" altLang="en-US" sz="1400" b="0" i="0" u="none" strike="noStrike" cap="none" normalizeH="0" baseline="0" smtClean="0">
                        <a:ln>
                          <a:noFill/>
                        </a:ln>
                        <a:solidFill>
                          <a:srgbClr val="EB99E1"/>
                        </a:solidFill>
                        <a:effectLst/>
                        <a:latin typeface="Times New Roman" panose="02020603050405020304" pitchFamily="18" charset="0"/>
                        <a:ea typeface="Times New Roman" panose="02020603050405020304" pitchFamily="18" charset="0"/>
                        <a:cs typeface="B Nazanin" panose="00000400000000000000" pitchFamily="2" charset="-78"/>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400" b="0" i="0" u="none" strike="noStrike" cap="none" normalizeH="0" baseline="0" smtClean="0">
                          <a:ln>
                            <a:noFill/>
                          </a:ln>
                          <a:solidFill>
                            <a:srgbClr val="EB99E1"/>
                          </a:solidFill>
                          <a:effectLst/>
                          <a:latin typeface="Times New Roman" panose="02020603050405020304" pitchFamily="18" charset="0"/>
                          <a:ea typeface="Times New Roman" panose="02020603050405020304" pitchFamily="18" charset="0"/>
                          <a:cs typeface="B Nazanin" panose="00000400000000000000" pitchFamily="2" charset="-78"/>
                        </a:rPr>
                        <a:t>7</a:t>
                      </a:r>
                      <a:r>
                        <a:rPr kumimoji="0" lang="fa-IR" altLang="en-US" sz="1400" b="0" i="0" u="none" strike="noStrike" cap="none" normalizeH="0" baseline="0" smtClean="0">
                          <a:ln>
                            <a:noFill/>
                          </a:ln>
                          <a:solidFill>
                            <a:srgbClr val="EB99E1"/>
                          </a:solidFill>
                          <a:effectLst/>
                          <a:latin typeface="Times New Roman" panose="02020603050405020304" pitchFamily="18" charset="0"/>
                          <a:cs typeface="Times New Roman" panose="02020603050405020304" pitchFamily="18" charset="0"/>
                        </a:rPr>
                        <a:t>٪</a:t>
                      </a:r>
                      <a:endParaRPr kumimoji="0" lang="fa-IR" altLang="en-US" sz="1400" b="0" i="0" u="none" strike="noStrike" cap="none" normalizeH="0" baseline="0" smtClean="0">
                        <a:ln>
                          <a:noFill/>
                        </a:ln>
                        <a:solidFill>
                          <a:srgbClr val="EB99E1"/>
                        </a:solidFill>
                        <a:effectLst/>
                        <a:latin typeface="Arial" panose="020B0604020202020204" pitchFamily="34"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400" b="0" i="0" u="none" strike="noStrike" cap="none" normalizeH="0" baseline="0" smtClean="0">
                          <a:ln>
                            <a:noFill/>
                          </a:ln>
                          <a:solidFill>
                            <a:srgbClr val="EB99E1"/>
                          </a:solidFill>
                          <a:effectLst/>
                          <a:latin typeface="Times New Roman" panose="02020603050405020304" pitchFamily="18" charset="0"/>
                          <a:ea typeface="Times New Roman" panose="02020603050405020304" pitchFamily="18" charset="0"/>
                          <a:cs typeface="B Nazanin" panose="00000400000000000000" pitchFamily="2" charset="-78"/>
                        </a:rPr>
                        <a:t>مالیات 10</a:t>
                      </a:r>
                      <a:r>
                        <a:rPr kumimoji="0" lang="fa-IR" altLang="en-US" sz="1400" b="0" i="0" u="none" strike="noStrike" cap="none" normalizeH="0" baseline="0" smtClean="0">
                          <a:ln>
                            <a:noFill/>
                          </a:ln>
                          <a:solidFill>
                            <a:srgbClr val="EB99E1"/>
                          </a:solidFill>
                          <a:effectLst/>
                          <a:latin typeface="2  Nazanin"/>
                          <a:ea typeface="Times New Roman" panose="02020603050405020304" pitchFamily="18" charset="0"/>
                          <a:cs typeface="B Nazanin" panose="00000400000000000000" pitchFamily="2" charset="-78"/>
                        </a:rPr>
                        <a:t>٪</a:t>
                      </a:r>
                      <a:r>
                        <a:rPr kumimoji="0" lang="fa-IR" altLang="en-US" sz="1400" b="0" i="0" u="none" strike="noStrike" cap="none" normalizeH="0" baseline="0" smtClean="0">
                          <a:ln>
                            <a:noFill/>
                          </a:ln>
                          <a:solidFill>
                            <a:srgbClr val="EB99E1"/>
                          </a:solidFill>
                          <a:effectLst/>
                          <a:latin typeface="Times New Roman" panose="02020603050405020304" pitchFamily="18" charset="0"/>
                          <a:ea typeface="Times New Roman" panose="02020603050405020304" pitchFamily="18" charset="0"/>
                          <a:cs typeface="B Nazanin" panose="00000400000000000000" pitchFamily="2" charset="-78"/>
                        </a:rPr>
                        <a:t> پس از کسر  1.500.000 از حقوق</a:t>
                      </a:r>
                      <a:endParaRPr kumimoji="0" lang="fa-IR" altLang="en-US" sz="1400" b="0" i="0" u="none" strike="noStrike" cap="none" normalizeH="0" baseline="0" smtClean="0">
                        <a:ln>
                          <a:noFill/>
                        </a:ln>
                        <a:solidFill>
                          <a:srgbClr val="EB99E1"/>
                        </a:solidFill>
                        <a:effectLst/>
                        <a:latin typeface="Arial" panose="020B0604020202020204" pitchFamily="34"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400" b="0" i="0" u="none" strike="noStrike" cap="none" normalizeH="0" baseline="0" smtClean="0">
                          <a:ln>
                            <a:noFill/>
                          </a:ln>
                          <a:solidFill>
                            <a:srgbClr val="EB99E1"/>
                          </a:solidFill>
                          <a:effectLst/>
                          <a:latin typeface="Times New Roman" panose="02020603050405020304" pitchFamily="18" charset="0"/>
                          <a:ea typeface="Times New Roman" panose="02020603050405020304" pitchFamily="18" charset="0"/>
                          <a:cs typeface="B Nazanin" panose="00000400000000000000" pitchFamily="2" charset="-78"/>
                        </a:rPr>
                        <a:t>وام ضروری</a:t>
                      </a:r>
                      <a:endParaRPr kumimoji="0" lang="fa-IR" altLang="en-US" sz="1400" b="0" i="0" u="none" strike="noStrike" cap="none" normalizeH="0" baseline="0" smtClean="0">
                        <a:ln>
                          <a:noFill/>
                        </a:ln>
                        <a:solidFill>
                          <a:srgbClr val="EB99E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400" b="0" i="0" u="none" strike="noStrike" cap="none" normalizeH="0" baseline="0" smtClean="0">
                          <a:ln>
                            <a:noFill/>
                          </a:ln>
                          <a:solidFill>
                            <a:srgbClr val="EB99E1"/>
                          </a:solidFill>
                          <a:effectLst/>
                          <a:latin typeface="Times New Roman" panose="02020603050405020304" pitchFamily="18" charset="0"/>
                          <a:ea typeface="Times New Roman" panose="02020603050405020304" pitchFamily="18" charset="0"/>
                          <a:cs typeface="B Nazanin" panose="00000400000000000000" pitchFamily="2" charset="-78"/>
                        </a:rPr>
                        <a:t>وام مسکن</a:t>
                      </a:r>
                      <a:endParaRPr kumimoji="0" lang="fa-IR" altLang="en-US" sz="1400" b="0" i="0" u="none" strike="noStrike" cap="none" normalizeH="0" baseline="0" smtClean="0">
                        <a:ln>
                          <a:noFill/>
                        </a:ln>
                        <a:solidFill>
                          <a:srgbClr val="EB99E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400" b="0" i="0" u="none" strike="noStrike" cap="none" normalizeH="0" baseline="0" smtClean="0">
                          <a:ln>
                            <a:noFill/>
                          </a:ln>
                          <a:solidFill>
                            <a:srgbClr val="EB99E1"/>
                          </a:solidFill>
                          <a:effectLst/>
                          <a:latin typeface="Times New Roman" panose="02020603050405020304" pitchFamily="18" charset="0"/>
                          <a:ea typeface="Times New Roman" panose="02020603050405020304" pitchFamily="18" charset="0"/>
                          <a:cs typeface="B Nazanin" panose="00000400000000000000" pitchFamily="2" charset="-78"/>
                        </a:rPr>
                        <a:t>مساعده</a:t>
                      </a:r>
                      <a:endParaRPr kumimoji="0" lang="fa-IR" altLang="en-US" sz="1400" b="0" i="0" u="none" strike="noStrike" cap="none" normalizeH="0" baseline="0" smtClean="0">
                        <a:ln>
                          <a:noFill/>
                        </a:ln>
                        <a:solidFill>
                          <a:srgbClr val="EB99E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400" b="0" i="0" u="none" strike="noStrike" cap="none" normalizeH="0" baseline="0" smtClean="0">
                          <a:ln>
                            <a:noFill/>
                          </a:ln>
                          <a:solidFill>
                            <a:srgbClr val="EB99E1"/>
                          </a:solidFill>
                          <a:effectLst/>
                          <a:latin typeface="Times New Roman" panose="02020603050405020304" pitchFamily="18" charset="0"/>
                          <a:ea typeface="Times New Roman" panose="02020603050405020304" pitchFamily="18" charset="0"/>
                          <a:cs typeface="B Nazanin" panose="00000400000000000000" pitchFamily="2" charset="-78"/>
                        </a:rPr>
                        <a:t>جمع کسور</a:t>
                      </a:r>
                      <a:endParaRPr kumimoji="0" lang="fa-IR" altLang="en-US" sz="1400" b="0" i="0" u="none" strike="noStrike" cap="none" normalizeH="0" baseline="0" smtClean="0">
                        <a:ln>
                          <a:noFill/>
                        </a:ln>
                        <a:solidFill>
                          <a:srgbClr val="EB99E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400" b="0" i="0" u="none" strike="noStrike" cap="none" normalizeH="0" baseline="0" smtClean="0">
                          <a:ln>
                            <a:noFill/>
                          </a:ln>
                          <a:solidFill>
                            <a:srgbClr val="EB99E1"/>
                          </a:solidFill>
                          <a:effectLst/>
                          <a:latin typeface="Times New Roman" panose="02020603050405020304" pitchFamily="18" charset="0"/>
                          <a:ea typeface="Times New Roman" panose="02020603050405020304" pitchFamily="18" charset="0"/>
                          <a:cs typeface="B Nazanin" panose="00000400000000000000" pitchFamily="2" charset="-78"/>
                        </a:rPr>
                        <a:t>مبلغ</a:t>
                      </a:r>
                      <a:endParaRPr kumimoji="0" lang="fa-IR" altLang="en-US" sz="1400" b="0" i="0" u="none" strike="noStrike" cap="none" normalizeH="0" baseline="0" smtClean="0">
                        <a:ln>
                          <a:noFill/>
                        </a:ln>
                        <a:solidFill>
                          <a:srgbClr val="EB99E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400" b="0" i="0" u="none" strike="noStrike" cap="none" normalizeH="0" baseline="0" smtClean="0">
                          <a:ln>
                            <a:noFill/>
                          </a:ln>
                          <a:solidFill>
                            <a:srgbClr val="EB99E1"/>
                          </a:solidFill>
                          <a:effectLst/>
                          <a:latin typeface="Times New Roman" panose="02020603050405020304" pitchFamily="18" charset="0"/>
                          <a:ea typeface="Times New Roman" panose="02020603050405020304" pitchFamily="18" charset="0"/>
                          <a:cs typeface="B Nazanin" panose="00000400000000000000" pitchFamily="2" charset="-78"/>
                        </a:rPr>
                        <a:t>شماره چک</a:t>
                      </a:r>
                      <a:endParaRPr kumimoji="0" lang="fa-IR" altLang="en-US" sz="1400" b="0" i="0" u="none" strike="noStrike" cap="none" normalizeH="0" baseline="0" smtClean="0">
                        <a:ln>
                          <a:noFill/>
                        </a:ln>
                        <a:solidFill>
                          <a:srgbClr val="EB99E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400" b="0" i="0" u="none" strike="noStrike" cap="none" normalizeH="0" baseline="0" smtClean="0">
                          <a:ln>
                            <a:noFill/>
                          </a:ln>
                          <a:solidFill>
                            <a:srgbClr val="EB99E1"/>
                          </a:solidFill>
                          <a:effectLst/>
                          <a:latin typeface="Times New Roman" panose="02020603050405020304" pitchFamily="18" charset="0"/>
                          <a:ea typeface="Times New Roman" panose="02020603050405020304" pitchFamily="18" charset="0"/>
                          <a:cs typeface="B Nazanin" panose="00000400000000000000" pitchFamily="2" charset="-78"/>
                        </a:rPr>
                        <a:t>هزینه تولیدی</a:t>
                      </a:r>
                      <a:endParaRPr kumimoji="0" lang="fa-IR" altLang="en-US" sz="1400" b="0" i="0" u="none" strike="noStrike" cap="none" normalizeH="0" baseline="0" smtClean="0">
                        <a:ln>
                          <a:noFill/>
                        </a:ln>
                        <a:solidFill>
                          <a:srgbClr val="EB99E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400" b="0" i="0" u="none" strike="noStrike" cap="none" normalizeH="0" baseline="0" smtClean="0">
                          <a:ln>
                            <a:noFill/>
                          </a:ln>
                          <a:solidFill>
                            <a:srgbClr val="EB99E1"/>
                          </a:solidFill>
                          <a:effectLst/>
                          <a:latin typeface="Times New Roman" panose="02020603050405020304" pitchFamily="18" charset="0"/>
                          <a:ea typeface="Times New Roman" panose="02020603050405020304" pitchFamily="18" charset="0"/>
                          <a:cs typeface="B Nazanin" panose="00000400000000000000" pitchFamily="2" charset="-78"/>
                        </a:rPr>
                        <a:t>هزینه اداری</a:t>
                      </a:r>
                      <a:endParaRPr kumimoji="0" lang="fa-IR" altLang="en-US" sz="1400" b="0" i="0" u="none" strike="noStrike" cap="none" normalizeH="0" baseline="0" smtClean="0">
                        <a:ln>
                          <a:noFill/>
                        </a:ln>
                        <a:solidFill>
                          <a:srgbClr val="EB99E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400" b="0" i="0" u="none" strike="noStrike" cap="none" normalizeH="0" baseline="0" smtClean="0">
                          <a:ln>
                            <a:noFill/>
                          </a:ln>
                          <a:solidFill>
                            <a:srgbClr val="EB99E1"/>
                          </a:solidFill>
                          <a:effectLst/>
                          <a:latin typeface="Times New Roman" panose="02020603050405020304" pitchFamily="18" charset="0"/>
                          <a:ea typeface="Times New Roman" panose="02020603050405020304" pitchFamily="18" charset="0"/>
                          <a:cs typeface="B Nazanin" panose="00000400000000000000" pitchFamily="2" charset="-78"/>
                        </a:rPr>
                        <a:t>هزینه فروش</a:t>
                      </a:r>
                      <a:endParaRPr kumimoji="0" lang="fa-IR" altLang="en-US" sz="1400" b="0" i="0" u="none" strike="noStrike" cap="none" normalizeH="0" baseline="0" smtClean="0">
                        <a:ln>
                          <a:noFill/>
                        </a:ln>
                        <a:solidFill>
                          <a:srgbClr val="EB99E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2390129590"/>
                  </a:ext>
                </a:extLst>
              </a:tr>
              <a:tr h="304800">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175.420</a:t>
                      </a:r>
                    </a:p>
                    <a:p>
                      <a:pPr marL="0" marR="0" lvl="0" indent="0" algn="ctr" defTabSz="914400" rtl="1" eaLnBrk="0" fontAlgn="base" latinLnBrk="0" hangingPunct="0">
                        <a:lnSpc>
                          <a:spcPct val="100000"/>
                        </a:lnSpc>
                        <a:spcBef>
                          <a:spcPct val="0"/>
                        </a:spcBef>
                        <a:spcAft>
                          <a:spcPct val="0"/>
                        </a:spcAft>
                        <a:buClrTx/>
                        <a:buSzTx/>
                        <a:buFontTx/>
                        <a:buNone/>
                        <a:tabLst/>
                      </a:pP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100.600</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700.000</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976.020</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1.529.980</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1567</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2.506.000</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altLang="en-US" sz="1200"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altLang="en-US" sz="1200"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3275001408"/>
                  </a:ext>
                </a:extLst>
              </a:tr>
              <a:tr h="304800">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289.450</a:t>
                      </a:r>
                    </a:p>
                    <a:p>
                      <a:pPr marL="0" marR="0" lvl="0" indent="0" algn="ctr" defTabSz="914400" rtl="1" eaLnBrk="0" fontAlgn="base" latinLnBrk="0" hangingPunct="0">
                        <a:lnSpc>
                          <a:spcPct val="100000"/>
                        </a:lnSpc>
                        <a:spcBef>
                          <a:spcPct val="0"/>
                        </a:spcBef>
                        <a:spcAft>
                          <a:spcPct val="0"/>
                        </a:spcAft>
                        <a:buClrTx/>
                        <a:buSzTx/>
                        <a:buFontTx/>
                        <a:buNone/>
                        <a:tabLst/>
                      </a:pP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263.500</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500.000</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450.000</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1.502.950</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2.632.050</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9176</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4.135.000</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altLang="en-US" sz="1200"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altLang="en-US" sz="1200"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2733429774"/>
                  </a:ext>
                </a:extLst>
              </a:tr>
              <a:tr h="431800">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389.340</a:t>
                      </a:r>
                    </a:p>
                    <a:p>
                      <a:pPr marL="0" marR="0" lvl="0" indent="0" algn="ctr" defTabSz="914400" rtl="1" eaLnBrk="0" fontAlgn="base" latinLnBrk="0" hangingPunct="0">
                        <a:lnSpc>
                          <a:spcPct val="100000"/>
                        </a:lnSpc>
                        <a:spcBef>
                          <a:spcPct val="0"/>
                        </a:spcBef>
                        <a:spcAft>
                          <a:spcPct val="0"/>
                        </a:spcAft>
                        <a:buClrTx/>
                        <a:buSzTx/>
                        <a:buFontTx/>
                        <a:buNone/>
                        <a:tabLst/>
                      </a:pP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356.200</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500.000</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350.000</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1.595.540</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3.966.460</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5719</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altLang="en-US" sz="1200"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5.562.000</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altLang="en-US" sz="1200"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3262207199"/>
                  </a:ext>
                </a:extLst>
              </a:tr>
              <a:tr h="304800">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185.500</a:t>
                      </a:r>
                    </a:p>
                    <a:p>
                      <a:pPr marL="0" marR="0" lvl="0" indent="0" algn="ctr" defTabSz="914400" rtl="1" eaLnBrk="0" fontAlgn="base" latinLnBrk="0" hangingPunct="0">
                        <a:lnSpc>
                          <a:spcPct val="100000"/>
                        </a:lnSpc>
                        <a:spcBef>
                          <a:spcPct val="0"/>
                        </a:spcBef>
                        <a:spcAft>
                          <a:spcPct val="0"/>
                        </a:spcAft>
                        <a:buClrTx/>
                        <a:buSzTx/>
                        <a:buFontTx/>
                        <a:buNone/>
                        <a:tabLst/>
                      </a:pP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115.000</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1.000.000</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200.000</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1.500.500</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1.149.500</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2357</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altLang="en-US" sz="1200"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altLang="en-US" sz="1200"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2.650.000</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126869970"/>
                  </a:ext>
                </a:extLst>
              </a:tr>
              <a:tr h="304800">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268.072</a:t>
                      </a:r>
                    </a:p>
                    <a:p>
                      <a:pPr marL="0" marR="0" lvl="0" indent="0" algn="ctr" defTabSz="914400" rtl="1" eaLnBrk="0" fontAlgn="base" latinLnBrk="0" hangingPunct="0">
                        <a:lnSpc>
                          <a:spcPct val="100000"/>
                        </a:lnSpc>
                        <a:spcBef>
                          <a:spcPct val="0"/>
                        </a:spcBef>
                        <a:spcAft>
                          <a:spcPct val="0"/>
                        </a:spcAft>
                        <a:buClrTx/>
                        <a:buSzTx/>
                        <a:buFontTx/>
                        <a:buNone/>
                        <a:tabLst/>
                      </a:pP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202.960</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900.000</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250.000</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1.621.032</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2.208.568</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9978</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altLang="en-US" sz="1200"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altLang="en-US" sz="1200"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3.829.600</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500573952"/>
                  </a:ext>
                </a:extLst>
              </a:tr>
              <a:tr h="304800">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282.688</a:t>
                      </a:r>
                    </a:p>
                    <a:p>
                      <a:pPr marL="0" marR="0" lvl="0" indent="0" algn="ctr" defTabSz="914400" rtl="1" eaLnBrk="0" fontAlgn="base" latinLnBrk="0" hangingPunct="0">
                        <a:lnSpc>
                          <a:spcPct val="100000"/>
                        </a:lnSpc>
                        <a:spcBef>
                          <a:spcPct val="0"/>
                        </a:spcBef>
                        <a:spcAft>
                          <a:spcPct val="0"/>
                        </a:spcAft>
                        <a:buClrTx/>
                        <a:buSzTx/>
                        <a:buFontTx/>
                        <a:buNone/>
                        <a:tabLst/>
                      </a:pP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253.840</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600.000</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550.000</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1.686.528</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2.351.872</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6975</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altLang="en-US" sz="1200"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4.038.400</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altLang="en-US" sz="1200"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4280690060"/>
                  </a:ext>
                </a:extLst>
              </a:tr>
              <a:tr h="304800">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372.596</a:t>
                      </a:r>
                    </a:p>
                    <a:p>
                      <a:pPr marL="0" marR="0" lvl="0" indent="0" algn="ctr" defTabSz="914400" rtl="1" eaLnBrk="0" fontAlgn="base" latinLnBrk="0" hangingPunct="0">
                        <a:lnSpc>
                          <a:spcPct val="100000"/>
                        </a:lnSpc>
                        <a:spcBef>
                          <a:spcPct val="0"/>
                        </a:spcBef>
                        <a:spcAft>
                          <a:spcPct val="0"/>
                        </a:spcAft>
                        <a:buClrTx/>
                        <a:buSzTx/>
                        <a:buFontTx/>
                        <a:buNone/>
                        <a:tabLst/>
                      </a:pP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382.280</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400.000</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1.154.876</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4.167.924</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5541</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5.322.800</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altLang="en-US" sz="1200"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altLang="en-US" sz="1200"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3353713091"/>
                  </a:ext>
                </a:extLst>
              </a:tr>
              <a:tr h="304800">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1.963.066</a:t>
                      </a:r>
                    </a:p>
                    <a:p>
                      <a:pPr marL="0" marR="0" lvl="0" indent="0" algn="ctr" defTabSz="914400" rtl="1" eaLnBrk="0" fontAlgn="base" latinLnBrk="0" hangingPunct="0">
                        <a:lnSpc>
                          <a:spcPct val="100000"/>
                        </a:lnSpc>
                        <a:spcBef>
                          <a:spcPct val="0"/>
                        </a:spcBef>
                        <a:spcAft>
                          <a:spcPct val="0"/>
                        </a:spcAft>
                        <a:buClrTx/>
                        <a:buSzTx/>
                        <a:buFontTx/>
                        <a:buNone/>
                        <a:tabLst/>
                      </a:pP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1.674.380</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3.100.000</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1.550.000</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1.750.000</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10.037.446</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18.006.354</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11.963.800</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9.600.400</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2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6.479.600</a:t>
                      </a:r>
                      <a:endParaRPr kumimoji="0" lang="fa-IR"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3171217610"/>
                  </a:ext>
                </a:extLst>
              </a:tr>
            </a:tbl>
          </a:graphicData>
        </a:graphic>
      </p:graphicFrame>
    </p:spTree>
    <p:custDataLst>
      <p:tags r:id="rId1"/>
    </p:custDataLst>
  </p:cSld>
  <p:clrMapOvr>
    <a:masterClrMapping/>
  </p:clrMapOvr>
  <p:transition advTm="30000">
    <p:comb/>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6626" name="Picture 17" descr="blue_weav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339725"/>
            <a:ext cx="8534400" cy="6264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27" name="Rectangle 3"/>
          <p:cNvSpPr>
            <a:spLocks noGrp="1" noChangeArrowheads="1"/>
          </p:cNvSpPr>
          <p:nvPr>
            <p:ph type="body" sz="half" idx="1"/>
          </p:nvPr>
        </p:nvSpPr>
        <p:spPr>
          <a:xfrm>
            <a:off x="457200" y="1600200"/>
            <a:ext cx="4033838" cy="4525963"/>
          </a:xfrm>
        </p:spPr>
        <p:txBody>
          <a:bodyPr/>
          <a:lstStyle/>
          <a:p>
            <a:pPr marL="609600" indent="-609600" eaLnBrk="1" hangingPunct="1">
              <a:buFontTx/>
              <a:buAutoNum type="arabicPeriod"/>
            </a:pPr>
            <a:endParaRPr lang="en-US" altLang="en-US" smtClean="0">
              <a:solidFill>
                <a:schemeClr val="bg1"/>
              </a:solidFill>
            </a:endParaRPr>
          </a:p>
          <a:p>
            <a:pPr marL="609600" indent="-609600" eaLnBrk="1" hangingPunct="1">
              <a:buFontTx/>
              <a:buNone/>
            </a:pPr>
            <a:endParaRPr lang="en-US" altLang="en-US" smtClean="0">
              <a:solidFill>
                <a:schemeClr val="bg1"/>
              </a:solidFill>
            </a:endParaRPr>
          </a:p>
        </p:txBody>
      </p:sp>
      <p:sp>
        <p:nvSpPr>
          <p:cNvPr id="46092" name="Rectangle 12"/>
          <p:cNvSpPr>
            <a:spLocks noGrp="1" noChangeArrowheads="1"/>
          </p:cNvSpPr>
          <p:nvPr>
            <p:ph type="body" sz="half" idx="2"/>
          </p:nvPr>
        </p:nvSpPr>
        <p:spPr>
          <a:xfrm>
            <a:off x="457200" y="711200"/>
            <a:ext cx="8148638" cy="5156200"/>
          </a:xfrm>
          <a:noFill/>
        </p:spPr>
        <p:txBody>
          <a:bodyPr/>
          <a:lstStyle/>
          <a:p>
            <a:pPr marL="95250" indent="0" algn="ctr">
              <a:lnSpc>
                <a:spcPct val="90000"/>
              </a:lnSpc>
              <a:buFontTx/>
              <a:buNone/>
            </a:pPr>
            <a:r>
              <a:rPr lang="fa-IR" altLang="en-US" b="1" smtClean="0">
                <a:solidFill>
                  <a:srgbClr val="FF3300"/>
                </a:solidFill>
                <a:cs typeface="B Jadid" panose="00000700000000000000" pitchFamily="2" charset="-78"/>
              </a:rPr>
              <a:t>ثبت هزینه حقوق و دستمزد در دفاتر</a:t>
            </a:r>
          </a:p>
          <a:p>
            <a:pPr marL="95250" indent="0" algn="ctr">
              <a:lnSpc>
                <a:spcPct val="90000"/>
              </a:lnSpc>
              <a:buFontTx/>
              <a:buNone/>
            </a:pPr>
            <a:endParaRPr lang="fa-IR" altLang="en-US" b="1" smtClean="0">
              <a:solidFill>
                <a:srgbClr val="FF3300"/>
              </a:solidFill>
              <a:cs typeface="B Jadid" panose="00000700000000000000" pitchFamily="2" charset="-78"/>
            </a:endParaRPr>
          </a:p>
          <a:p>
            <a:pPr marL="95250" indent="0" algn="r">
              <a:lnSpc>
                <a:spcPct val="90000"/>
              </a:lnSpc>
              <a:buFontTx/>
              <a:buNone/>
            </a:pPr>
            <a:r>
              <a:rPr lang="fa-IR" altLang="en-US" smtClean="0">
                <a:solidFill>
                  <a:schemeClr val="bg1"/>
                </a:solidFill>
              </a:rPr>
              <a:t>هزینه حقوق و دستمزد – تولیدی           </a:t>
            </a:r>
            <a:r>
              <a:rPr lang="fa-IR" altLang="en-US" b="1" smtClean="0">
                <a:solidFill>
                  <a:schemeClr val="bg1"/>
                </a:solidFill>
              </a:rPr>
              <a:t>11.963.800</a:t>
            </a:r>
          </a:p>
          <a:p>
            <a:pPr marL="95250" indent="0" algn="r">
              <a:lnSpc>
                <a:spcPct val="90000"/>
              </a:lnSpc>
              <a:buFontTx/>
              <a:buNone/>
            </a:pPr>
            <a:r>
              <a:rPr lang="fa-IR" altLang="en-US" smtClean="0">
                <a:solidFill>
                  <a:schemeClr val="bg1"/>
                </a:solidFill>
              </a:rPr>
              <a:t>هزینه حقوق و دستمزد – اداری           </a:t>
            </a:r>
            <a:r>
              <a:rPr lang="fa-IR" altLang="en-US" b="1" smtClean="0">
                <a:solidFill>
                  <a:schemeClr val="bg1"/>
                </a:solidFill>
              </a:rPr>
              <a:t>9.600.400</a:t>
            </a:r>
          </a:p>
          <a:p>
            <a:pPr marL="95250" indent="0" algn="r">
              <a:lnSpc>
                <a:spcPct val="90000"/>
              </a:lnSpc>
              <a:buFontTx/>
              <a:buNone/>
            </a:pPr>
            <a:r>
              <a:rPr lang="fa-IR" altLang="en-US" smtClean="0">
                <a:solidFill>
                  <a:schemeClr val="bg1"/>
                </a:solidFill>
              </a:rPr>
              <a:t>هزینه حقوق و دستمزد – فروش          </a:t>
            </a:r>
            <a:r>
              <a:rPr lang="fa-IR" altLang="en-US" b="1" smtClean="0">
                <a:solidFill>
                  <a:schemeClr val="bg1"/>
                </a:solidFill>
              </a:rPr>
              <a:t>6.479.600</a:t>
            </a:r>
            <a:r>
              <a:rPr lang="fa-IR" altLang="en-US" smtClean="0">
                <a:solidFill>
                  <a:schemeClr val="bg1"/>
                </a:solidFill>
              </a:rPr>
              <a:t>                                  </a:t>
            </a:r>
          </a:p>
          <a:p>
            <a:pPr marL="95250" indent="0" algn="r">
              <a:lnSpc>
                <a:spcPct val="90000"/>
              </a:lnSpc>
              <a:buFontTx/>
              <a:buNone/>
            </a:pPr>
            <a:r>
              <a:rPr lang="fa-IR" altLang="en-US" smtClean="0">
                <a:solidFill>
                  <a:schemeClr val="bg1"/>
                </a:solidFill>
              </a:rPr>
              <a:t>                    بیمه پرداختنی 7٪     </a:t>
            </a:r>
            <a:r>
              <a:rPr lang="fa-IR" altLang="en-US" b="1" smtClean="0">
                <a:solidFill>
                  <a:schemeClr val="bg1"/>
                </a:solidFill>
              </a:rPr>
              <a:t>1.963.066</a:t>
            </a:r>
            <a:r>
              <a:rPr lang="fa-IR" altLang="en-US" smtClean="0">
                <a:solidFill>
                  <a:schemeClr val="bg1"/>
                </a:solidFill>
              </a:rPr>
              <a:t>                                     مالیات پرداختنی       </a:t>
            </a:r>
            <a:r>
              <a:rPr lang="fa-IR" altLang="en-US" b="1" smtClean="0">
                <a:solidFill>
                  <a:schemeClr val="bg1"/>
                </a:solidFill>
              </a:rPr>
              <a:t>1.674.380</a:t>
            </a:r>
            <a:r>
              <a:rPr lang="fa-IR" altLang="en-US" smtClean="0">
                <a:solidFill>
                  <a:schemeClr val="bg1"/>
                </a:solidFill>
              </a:rPr>
              <a:t>                                     وام دریافتنی          </a:t>
            </a:r>
            <a:r>
              <a:rPr lang="fa-IR" altLang="en-US" b="1" smtClean="0">
                <a:solidFill>
                  <a:schemeClr val="bg1"/>
                </a:solidFill>
              </a:rPr>
              <a:t>4.650.000</a:t>
            </a:r>
            <a:r>
              <a:rPr lang="fa-IR" altLang="en-US" smtClean="0">
                <a:solidFill>
                  <a:schemeClr val="bg1"/>
                </a:solidFill>
              </a:rPr>
              <a:t>                                       حسابهای دریافتنی ( مساعده )     </a:t>
            </a:r>
            <a:r>
              <a:rPr lang="fa-IR" altLang="en-US" b="1" smtClean="0">
                <a:solidFill>
                  <a:schemeClr val="bg1"/>
                </a:solidFill>
              </a:rPr>
              <a:t> 1.750.000</a:t>
            </a:r>
          </a:p>
          <a:p>
            <a:pPr marL="95250" indent="0" algn="r">
              <a:lnSpc>
                <a:spcPct val="90000"/>
              </a:lnSpc>
              <a:buFontTx/>
              <a:buNone/>
            </a:pPr>
            <a:r>
              <a:rPr lang="fa-IR" altLang="en-US" smtClean="0">
                <a:solidFill>
                  <a:schemeClr val="bg1"/>
                </a:solidFill>
              </a:rPr>
              <a:t>                    حقوق پرداختنی     </a:t>
            </a:r>
            <a:r>
              <a:rPr lang="fa-IR" altLang="en-US" b="1" smtClean="0">
                <a:solidFill>
                  <a:schemeClr val="bg1"/>
                </a:solidFill>
              </a:rPr>
              <a:t>18.006.354</a:t>
            </a:r>
            <a:endParaRPr lang="en-US" altLang="en-US" b="1" smtClean="0">
              <a:solidFill>
                <a:schemeClr val="bg1"/>
              </a:solidFill>
            </a:endParaRPr>
          </a:p>
        </p:txBody>
      </p:sp>
    </p:spTree>
    <p:custDataLst>
      <p:tags r:id="rId1"/>
    </p:custDataLst>
  </p:cSld>
  <p:clrMapOvr>
    <a:masterClrMapping/>
  </p:clrMapOvr>
  <p:transition advTm="41000"/>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4" presetClass="entr" presetSubtype="0" accel="100000" fill="hold" grpId="0" nodeType="withEffect">
                                  <p:stCondLst>
                                    <p:cond delay="0"/>
                                  </p:stCondLst>
                                  <p:childTnLst>
                                    <p:set>
                                      <p:cBhvr>
                                        <p:cTn id="6" dur="1" fill="hold">
                                          <p:stCondLst>
                                            <p:cond delay="0"/>
                                          </p:stCondLst>
                                        </p:cTn>
                                        <p:tgtEl>
                                          <p:spTgt spid="46092">
                                            <p:txEl>
                                              <p:pRg st="0" end="0"/>
                                            </p:txEl>
                                          </p:spTgt>
                                        </p:tgtEl>
                                        <p:attrNameLst>
                                          <p:attrName>style.visibility</p:attrName>
                                        </p:attrNameLst>
                                      </p:cBhvr>
                                      <p:to>
                                        <p:strVal val="visible"/>
                                      </p:to>
                                    </p:set>
                                    <p:anim calcmode="lin" valueType="num">
                                      <p:cBhvr>
                                        <p:cTn id="7" dur="500" fill="hold"/>
                                        <p:tgtEl>
                                          <p:spTgt spid="46092">
                                            <p:txEl>
                                              <p:pRg st="0" end="0"/>
                                            </p:txEl>
                                          </p:spTgt>
                                        </p:tgtEl>
                                        <p:attrNameLst>
                                          <p:attrName>ppt_w</p:attrName>
                                        </p:attrNameLst>
                                      </p:cBhvr>
                                      <p:tavLst>
                                        <p:tav tm="0">
                                          <p:val>
                                            <p:strVal val="#ppt_w*0.05"/>
                                          </p:val>
                                        </p:tav>
                                        <p:tav tm="100000">
                                          <p:val>
                                            <p:strVal val="#ppt_w"/>
                                          </p:val>
                                        </p:tav>
                                      </p:tavLst>
                                    </p:anim>
                                    <p:anim calcmode="lin" valueType="num">
                                      <p:cBhvr>
                                        <p:cTn id="8" dur="500" fill="hold"/>
                                        <p:tgtEl>
                                          <p:spTgt spid="46092">
                                            <p:txEl>
                                              <p:pRg st="0" end="0"/>
                                            </p:txEl>
                                          </p:spTgt>
                                        </p:tgtEl>
                                        <p:attrNameLst>
                                          <p:attrName>ppt_h</p:attrName>
                                        </p:attrNameLst>
                                      </p:cBhvr>
                                      <p:tavLst>
                                        <p:tav tm="0">
                                          <p:val>
                                            <p:strVal val="#ppt_h"/>
                                          </p:val>
                                        </p:tav>
                                        <p:tav tm="100000">
                                          <p:val>
                                            <p:strVal val="#ppt_h"/>
                                          </p:val>
                                        </p:tav>
                                      </p:tavLst>
                                    </p:anim>
                                    <p:anim calcmode="lin" valueType="num">
                                      <p:cBhvr>
                                        <p:cTn id="9" dur="500" fill="hold"/>
                                        <p:tgtEl>
                                          <p:spTgt spid="46092">
                                            <p:txEl>
                                              <p:pRg st="0" end="0"/>
                                            </p:txEl>
                                          </p:spTgt>
                                        </p:tgtEl>
                                        <p:attrNameLst>
                                          <p:attrName>ppt_x</p:attrName>
                                        </p:attrNameLst>
                                      </p:cBhvr>
                                      <p:tavLst>
                                        <p:tav tm="0">
                                          <p:val>
                                            <p:strVal val="#ppt_x-.2"/>
                                          </p:val>
                                        </p:tav>
                                        <p:tav tm="100000">
                                          <p:val>
                                            <p:strVal val="#ppt_x"/>
                                          </p:val>
                                        </p:tav>
                                      </p:tavLst>
                                    </p:anim>
                                    <p:anim calcmode="lin" valueType="num">
                                      <p:cBhvr>
                                        <p:cTn id="10" dur="500" fill="hold"/>
                                        <p:tgtEl>
                                          <p:spTgt spid="46092">
                                            <p:txEl>
                                              <p:pRg st="0" end="0"/>
                                            </p:txEl>
                                          </p:spTgt>
                                        </p:tgtEl>
                                        <p:attrNameLst>
                                          <p:attrName>ppt_y</p:attrName>
                                        </p:attrNameLst>
                                      </p:cBhvr>
                                      <p:tavLst>
                                        <p:tav tm="0">
                                          <p:val>
                                            <p:strVal val="#ppt_y"/>
                                          </p:val>
                                        </p:tav>
                                        <p:tav tm="100000">
                                          <p:val>
                                            <p:strVal val="#ppt_y"/>
                                          </p:val>
                                        </p:tav>
                                      </p:tavLst>
                                    </p:anim>
                                    <p:animEffect transition="in" filter="fade">
                                      <p:cBhvr>
                                        <p:cTn id="11" dur="500"/>
                                        <p:tgtEl>
                                          <p:spTgt spid="46092">
                                            <p:txEl>
                                              <p:pRg st="0" end="0"/>
                                            </p:txEl>
                                          </p:spTgt>
                                        </p:tgtEl>
                                      </p:cBhvr>
                                    </p:animEffect>
                                  </p:childTnLst>
                                </p:cTn>
                              </p:par>
                              <p:par>
                                <p:cTn id="12" presetID="54" presetClass="entr" presetSubtype="0" accel="100000" fill="hold" grpId="0" nodeType="withEffect">
                                  <p:stCondLst>
                                    <p:cond delay="0"/>
                                  </p:stCondLst>
                                  <p:childTnLst>
                                    <p:set>
                                      <p:cBhvr>
                                        <p:cTn id="13" dur="1" fill="hold">
                                          <p:stCondLst>
                                            <p:cond delay="0"/>
                                          </p:stCondLst>
                                        </p:cTn>
                                        <p:tgtEl>
                                          <p:spTgt spid="46092">
                                            <p:txEl>
                                              <p:pRg st="2" end="2"/>
                                            </p:txEl>
                                          </p:spTgt>
                                        </p:tgtEl>
                                        <p:attrNameLst>
                                          <p:attrName>style.visibility</p:attrName>
                                        </p:attrNameLst>
                                      </p:cBhvr>
                                      <p:to>
                                        <p:strVal val="visible"/>
                                      </p:to>
                                    </p:set>
                                    <p:anim calcmode="lin" valueType="num">
                                      <p:cBhvr>
                                        <p:cTn id="14" dur="500" fill="hold"/>
                                        <p:tgtEl>
                                          <p:spTgt spid="46092">
                                            <p:txEl>
                                              <p:pRg st="2" end="2"/>
                                            </p:txEl>
                                          </p:spTgt>
                                        </p:tgtEl>
                                        <p:attrNameLst>
                                          <p:attrName>ppt_w</p:attrName>
                                        </p:attrNameLst>
                                      </p:cBhvr>
                                      <p:tavLst>
                                        <p:tav tm="0">
                                          <p:val>
                                            <p:strVal val="#ppt_w*0.05"/>
                                          </p:val>
                                        </p:tav>
                                        <p:tav tm="100000">
                                          <p:val>
                                            <p:strVal val="#ppt_w"/>
                                          </p:val>
                                        </p:tav>
                                      </p:tavLst>
                                    </p:anim>
                                    <p:anim calcmode="lin" valueType="num">
                                      <p:cBhvr>
                                        <p:cTn id="15" dur="500" fill="hold"/>
                                        <p:tgtEl>
                                          <p:spTgt spid="46092">
                                            <p:txEl>
                                              <p:pRg st="2" end="2"/>
                                            </p:txEl>
                                          </p:spTgt>
                                        </p:tgtEl>
                                        <p:attrNameLst>
                                          <p:attrName>ppt_h</p:attrName>
                                        </p:attrNameLst>
                                      </p:cBhvr>
                                      <p:tavLst>
                                        <p:tav tm="0">
                                          <p:val>
                                            <p:strVal val="#ppt_h"/>
                                          </p:val>
                                        </p:tav>
                                        <p:tav tm="100000">
                                          <p:val>
                                            <p:strVal val="#ppt_h"/>
                                          </p:val>
                                        </p:tav>
                                      </p:tavLst>
                                    </p:anim>
                                    <p:anim calcmode="lin" valueType="num">
                                      <p:cBhvr>
                                        <p:cTn id="16" dur="500" fill="hold"/>
                                        <p:tgtEl>
                                          <p:spTgt spid="46092">
                                            <p:txEl>
                                              <p:pRg st="2" end="2"/>
                                            </p:txEl>
                                          </p:spTgt>
                                        </p:tgtEl>
                                        <p:attrNameLst>
                                          <p:attrName>ppt_x</p:attrName>
                                        </p:attrNameLst>
                                      </p:cBhvr>
                                      <p:tavLst>
                                        <p:tav tm="0">
                                          <p:val>
                                            <p:strVal val="#ppt_x-.2"/>
                                          </p:val>
                                        </p:tav>
                                        <p:tav tm="100000">
                                          <p:val>
                                            <p:strVal val="#ppt_x"/>
                                          </p:val>
                                        </p:tav>
                                      </p:tavLst>
                                    </p:anim>
                                    <p:anim calcmode="lin" valueType="num">
                                      <p:cBhvr>
                                        <p:cTn id="17" dur="500" fill="hold"/>
                                        <p:tgtEl>
                                          <p:spTgt spid="46092">
                                            <p:txEl>
                                              <p:pRg st="2" end="2"/>
                                            </p:txEl>
                                          </p:spTgt>
                                        </p:tgtEl>
                                        <p:attrNameLst>
                                          <p:attrName>ppt_y</p:attrName>
                                        </p:attrNameLst>
                                      </p:cBhvr>
                                      <p:tavLst>
                                        <p:tav tm="0">
                                          <p:val>
                                            <p:strVal val="#ppt_y"/>
                                          </p:val>
                                        </p:tav>
                                        <p:tav tm="100000">
                                          <p:val>
                                            <p:strVal val="#ppt_y"/>
                                          </p:val>
                                        </p:tav>
                                      </p:tavLst>
                                    </p:anim>
                                    <p:animEffect transition="in" filter="fade">
                                      <p:cBhvr>
                                        <p:cTn id="18" dur="500"/>
                                        <p:tgtEl>
                                          <p:spTgt spid="46092">
                                            <p:txEl>
                                              <p:pRg st="2" end="2"/>
                                            </p:txEl>
                                          </p:spTgt>
                                        </p:tgtEl>
                                      </p:cBhvr>
                                    </p:animEffect>
                                  </p:childTnLst>
                                </p:cTn>
                              </p:par>
                              <p:par>
                                <p:cTn id="19" presetID="54" presetClass="entr" presetSubtype="0" accel="100000" fill="hold" grpId="0" nodeType="withEffect">
                                  <p:stCondLst>
                                    <p:cond delay="0"/>
                                  </p:stCondLst>
                                  <p:childTnLst>
                                    <p:set>
                                      <p:cBhvr>
                                        <p:cTn id="20" dur="1" fill="hold">
                                          <p:stCondLst>
                                            <p:cond delay="0"/>
                                          </p:stCondLst>
                                        </p:cTn>
                                        <p:tgtEl>
                                          <p:spTgt spid="46092">
                                            <p:txEl>
                                              <p:pRg st="3" end="3"/>
                                            </p:txEl>
                                          </p:spTgt>
                                        </p:tgtEl>
                                        <p:attrNameLst>
                                          <p:attrName>style.visibility</p:attrName>
                                        </p:attrNameLst>
                                      </p:cBhvr>
                                      <p:to>
                                        <p:strVal val="visible"/>
                                      </p:to>
                                    </p:set>
                                    <p:anim calcmode="lin" valueType="num">
                                      <p:cBhvr>
                                        <p:cTn id="21" dur="500" fill="hold"/>
                                        <p:tgtEl>
                                          <p:spTgt spid="46092">
                                            <p:txEl>
                                              <p:pRg st="3" end="3"/>
                                            </p:txEl>
                                          </p:spTgt>
                                        </p:tgtEl>
                                        <p:attrNameLst>
                                          <p:attrName>ppt_w</p:attrName>
                                        </p:attrNameLst>
                                      </p:cBhvr>
                                      <p:tavLst>
                                        <p:tav tm="0">
                                          <p:val>
                                            <p:strVal val="#ppt_w*0.05"/>
                                          </p:val>
                                        </p:tav>
                                        <p:tav tm="100000">
                                          <p:val>
                                            <p:strVal val="#ppt_w"/>
                                          </p:val>
                                        </p:tav>
                                      </p:tavLst>
                                    </p:anim>
                                    <p:anim calcmode="lin" valueType="num">
                                      <p:cBhvr>
                                        <p:cTn id="22" dur="500" fill="hold"/>
                                        <p:tgtEl>
                                          <p:spTgt spid="46092">
                                            <p:txEl>
                                              <p:pRg st="3" end="3"/>
                                            </p:txEl>
                                          </p:spTgt>
                                        </p:tgtEl>
                                        <p:attrNameLst>
                                          <p:attrName>ppt_h</p:attrName>
                                        </p:attrNameLst>
                                      </p:cBhvr>
                                      <p:tavLst>
                                        <p:tav tm="0">
                                          <p:val>
                                            <p:strVal val="#ppt_h"/>
                                          </p:val>
                                        </p:tav>
                                        <p:tav tm="100000">
                                          <p:val>
                                            <p:strVal val="#ppt_h"/>
                                          </p:val>
                                        </p:tav>
                                      </p:tavLst>
                                    </p:anim>
                                    <p:anim calcmode="lin" valueType="num">
                                      <p:cBhvr>
                                        <p:cTn id="23" dur="500" fill="hold"/>
                                        <p:tgtEl>
                                          <p:spTgt spid="46092">
                                            <p:txEl>
                                              <p:pRg st="3" end="3"/>
                                            </p:txEl>
                                          </p:spTgt>
                                        </p:tgtEl>
                                        <p:attrNameLst>
                                          <p:attrName>ppt_x</p:attrName>
                                        </p:attrNameLst>
                                      </p:cBhvr>
                                      <p:tavLst>
                                        <p:tav tm="0">
                                          <p:val>
                                            <p:strVal val="#ppt_x-.2"/>
                                          </p:val>
                                        </p:tav>
                                        <p:tav tm="100000">
                                          <p:val>
                                            <p:strVal val="#ppt_x"/>
                                          </p:val>
                                        </p:tav>
                                      </p:tavLst>
                                    </p:anim>
                                    <p:anim calcmode="lin" valueType="num">
                                      <p:cBhvr>
                                        <p:cTn id="24" dur="500" fill="hold"/>
                                        <p:tgtEl>
                                          <p:spTgt spid="46092">
                                            <p:txEl>
                                              <p:pRg st="3" end="3"/>
                                            </p:txEl>
                                          </p:spTgt>
                                        </p:tgtEl>
                                        <p:attrNameLst>
                                          <p:attrName>ppt_y</p:attrName>
                                        </p:attrNameLst>
                                      </p:cBhvr>
                                      <p:tavLst>
                                        <p:tav tm="0">
                                          <p:val>
                                            <p:strVal val="#ppt_y"/>
                                          </p:val>
                                        </p:tav>
                                        <p:tav tm="100000">
                                          <p:val>
                                            <p:strVal val="#ppt_y"/>
                                          </p:val>
                                        </p:tav>
                                      </p:tavLst>
                                    </p:anim>
                                    <p:animEffect transition="in" filter="fade">
                                      <p:cBhvr>
                                        <p:cTn id="25" dur="500"/>
                                        <p:tgtEl>
                                          <p:spTgt spid="46092">
                                            <p:txEl>
                                              <p:pRg st="3" end="3"/>
                                            </p:txEl>
                                          </p:spTgt>
                                        </p:tgtEl>
                                      </p:cBhvr>
                                    </p:animEffect>
                                  </p:childTnLst>
                                </p:cTn>
                              </p:par>
                              <p:par>
                                <p:cTn id="26" presetID="54" presetClass="entr" presetSubtype="0" accel="100000" fill="hold" grpId="0" nodeType="withEffect">
                                  <p:stCondLst>
                                    <p:cond delay="0"/>
                                  </p:stCondLst>
                                  <p:childTnLst>
                                    <p:set>
                                      <p:cBhvr>
                                        <p:cTn id="27" dur="1" fill="hold">
                                          <p:stCondLst>
                                            <p:cond delay="0"/>
                                          </p:stCondLst>
                                        </p:cTn>
                                        <p:tgtEl>
                                          <p:spTgt spid="46092">
                                            <p:txEl>
                                              <p:pRg st="4" end="4"/>
                                            </p:txEl>
                                          </p:spTgt>
                                        </p:tgtEl>
                                        <p:attrNameLst>
                                          <p:attrName>style.visibility</p:attrName>
                                        </p:attrNameLst>
                                      </p:cBhvr>
                                      <p:to>
                                        <p:strVal val="visible"/>
                                      </p:to>
                                    </p:set>
                                    <p:anim calcmode="lin" valueType="num">
                                      <p:cBhvr>
                                        <p:cTn id="28" dur="500" fill="hold"/>
                                        <p:tgtEl>
                                          <p:spTgt spid="46092">
                                            <p:txEl>
                                              <p:pRg st="4" end="4"/>
                                            </p:txEl>
                                          </p:spTgt>
                                        </p:tgtEl>
                                        <p:attrNameLst>
                                          <p:attrName>ppt_w</p:attrName>
                                        </p:attrNameLst>
                                      </p:cBhvr>
                                      <p:tavLst>
                                        <p:tav tm="0">
                                          <p:val>
                                            <p:strVal val="#ppt_w*0.05"/>
                                          </p:val>
                                        </p:tav>
                                        <p:tav tm="100000">
                                          <p:val>
                                            <p:strVal val="#ppt_w"/>
                                          </p:val>
                                        </p:tav>
                                      </p:tavLst>
                                    </p:anim>
                                    <p:anim calcmode="lin" valueType="num">
                                      <p:cBhvr>
                                        <p:cTn id="29" dur="500" fill="hold"/>
                                        <p:tgtEl>
                                          <p:spTgt spid="46092">
                                            <p:txEl>
                                              <p:pRg st="4" end="4"/>
                                            </p:txEl>
                                          </p:spTgt>
                                        </p:tgtEl>
                                        <p:attrNameLst>
                                          <p:attrName>ppt_h</p:attrName>
                                        </p:attrNameLst>
                                      </p:cBhvr>
                                      <p:tavLst>
                                        <p:tav tm="0">
                                          <p:val>
                                            <p:strVal val="#ppt_h"/>
                                          </p:val>
                                        </p:tav>
                                        <p:tav tm="100000">
                                          <p:val>
                                            <p:strVal val="#ppt_h"/>
                                          </p:val>
                                        </p:tav>
                                      </p:tavLst>
                                    </p:anim>
                                    <p:anim calcmode="lin" valueType="num">
                                      <p:cBhvr>
                                        <p:cTn id="30" dur="500" fill="hold"/>
                                        <p:tgtEl>
                                          <p:spTgt spid="46092">
                                            <p:txEl>
                                              <p:pRg st="4" end="4"/>
                                            </p:txEl>
                                          </p:spTgt>
                                        </p:tgtEl>
                                        <p:attrNameLst>
                                          <p:attrName>ppt_x</p:attrName>
                                        </p:attrNameLst>
                                      </p:cBhvr>
                                      <p:tavLst>
                                        <p:tav tm="0">
                                          <p:val>
                                            <p:strVal val="#ppt_x-.2"/>
                                          </p:val>
                                        </p:tav>
                                        <p:tav tm="100000">
                                          <p:val>
                                            <p:strVal val="#ppt_x"/>
                                          </p:val>
                                        </p:tav>
                                      </p:tavLst>
                                    </p:anim>
                                    <p:anim calcmode="lin" valueType="num">
                                      <p:cBhvr>
                                        <p:cTn id="31" dur="500" fill="hold"/>
                                        <p:tgtEl>
                                          <p:spTgt spid="46092">
                                            <p:txEl>
                                              <p:pRg st="4" end="4"/>
                                            </p:txEl>
                                          </p:spTgt>
                                        </p:tgtEl>
                                        <p:attrNameLst>
                                          <p:attrName>ppt_y</p:attrName>
                                        </p:attrNameLst>
                                      </p:cBhvr>
                                      <p:tavLst>
                                        <p:tav tm="0">
                                          <p:val>
                                            <p:strVal val="#ppt_y"/>
                                          </p:val>
                                        </p:tav>
                                        <p:tav tm="100000">
                                          <p:val>
                                            <p:strVal val="#ppt_y"/>
                                          </p:val>
                                        </p:tav>
                                      </p:tavLst>
                                    </p:anim>
                                    <p:animEffect transition="in" filter="fade">
                                      <p:cBhvr>
                                        <p:cTn id="32" dur="500"/>
                                        <p:tgtEl>
                                          <p:spTgt spid="46092">
                                            <p:txEl>
                                              <p:pRg st="4" end="4"/>
                                            </p:txEl>
                                          </p:spTgt>
                                        </p:tgtEl>
                                      </p:cBhvr>
                                    </p:animEffect>
                                  </p:childTnLst>
                                </p:cTn>
                              </p:par>
                              <p:par>
                                <p:cTn id="33" presetID="54" presetClass="entr" presetSubtype="0" accel="100000" fill="hold" grpId="0" nodeType="withEffect">
                                  <p:stCondLst>
                                    <p:cond delay="0"/>
                                  </p:stCondLst>
                                  <p:childTnLst>
                                    <p:set>
                                      <p:cBhvr>
                                        <p:cTn id="34" dur="1" fill="hold">
                                          <p:stCondLst>
                                            <p:cond delay="0"/>
                                          </p:stCondLst>
                                        </p:cTn>
                                        <p:tgtEl>
                                          <p:spTgt spid="46092">
                                            <p:txEl>
                                              <p:pRg st="5" end="5"/>
                                            </p:txEl>
                                          </p:spTgt>
                                        </p:tgtEl>
                                        <p:attrNameLst>
                                          <p:attrName>style.visibility</p:attrName>
                                        </p:attrNameLst>
                                      </p:cBhvr>
                                      <p:to>
                                        <p:strVal val="visible"/>
                                      </p:to>
                                    </p:set>
                                    <p:anim calcmode="lin" valueType="num">
                                      <p:cBhvr>
                                        <p:cTn id="35" dur="500" fill="hold"/>
                                        <p:tgtEl>
                                          <p:spTgt spid="46092">
                                            <p:txEl>
                                              <p:pRg st="5" end="5"/>
                                            </p:txEl>
                                          </p:spTgt>
                                        </p:tgtEl>
                                        <p:attrNameLst>
                                          <p:attrName>ppt_w</p:attrName>
                                        </p:attrNameLst>
                                      </p:cBhvr>
                                      <p:tavLst>
                                        <p:tav tm="0">
                                          <p:val>
                                            <p:strVal val="#ppt_w*0.05"/>
                                          </p:val>
                                        </p:tav>
                                        <p:tav tm="100000">
                                          <p:val>
                                            <p:strVal val="#ppt_w"/>
                                          </p:val>
                                        </p:tav>
                                      </p:tavLst>
                                    </p:anim>
                                    <p:anim calcmode="lin" valueType="num">
                                      <p:cBhvr>
                                        <p:cTn id="36" dur="500" fill="hold"/>
                                        <p:tgtEl>
                                          <p:spTgt spid="46092">
                                            <p:txEl>
                                              <p:pRg st="5" end="5"/>
                                            </p:txEl>
                                          </p:spTgt>
                                        </p:tgtEl>
                                        <p:attrNameLst>
                                          <p:attrName>ppt_h</p:attrName>
                                        </p:attrNameLst>
                                      </p:cBhvr>
                                      <p:tavLst>
                                        <p:tav tm="0">
                                          <p:val>
                                            <p:strVal val="#ppt_h"/>
                                          </p:val>
                                        </p:tav>
                                        <p:tav tm="100000">
                                          <p:val>
                                            <p:strVal val="#ppt_h"/>
                                          </p:val>
                                        </p:tav>
                                      </p:tavLst>
                                    </p:anim>
                                    <p:anim calcmode="lin" valueType="num">
                                      <p:cBhvr>
                                        <p:cTn id="37" dur="500" fill="hold"/>
                                        <p:tgtEl>
                                          <p:spTgt spid="46092">
                                            <p:txEl>
                                              <p:pRg st="5" end="5"/>
                                            </p:txEl>
                                          </p:spTgt>
                                        </p:tgtEl>
                                        <p:attrNameLst>
                                          <p:attrName>ppt_x</p:attrName>
                                        </p:attrNameLst>
                                      </p:cBhvr>
                                      <p:tavLst>
                                        <p:tav tm="0">
                                          <p:val>
                                            <p:strVal val="#ppt_x-.2"/>
                                          </p:val>
                                        </p:tav>
                                        <p:tav tm="100000">
                                          <p:val>
                                            <p:strVal val="#ppt_x"/>
                                          </p:val>
                                        </p:tav>
                                      </p:tavLst>
                                    </p:anim>
                                    <p:anim calcmode="lin" valueType="num">
                                      <p:cBhvr>
                                        <p:cTn id="38" dur="500" fill="hold"/>
                                        <p:tgtEl>
                                          <p:spTgt spid="46092">
                                            <p:txEl>
                                              <p:pRg st="5" end="5"/>
                                            </p:txEl>
                                          </p:spTgt>
                                        </p:tgtEl>
                                        <p:attrNameLst>
                                          <p:attrName>ppt_y</p:attrName>
                                        </p:attrNameLst>
                                      </p:cBhvr>
                                      <p:tavLst>
                                        <p:tav tm="0">
                                          <p:val>
                                            <p:strVal val="#ppt_y"/>
                                          </p:val>
                                        </p:tav>
                                        <p:tav tm="100000">
                                          <p:val>
                                            <p:strVal val="#ppt_y"/>
                                          </p:val>
                                        </p:tav>
                                      </p:tavLst>
                                    </p:anim>
                                    <p:animEffect transition="in" filter="fade">
                                      <p:cBhvr>
                                        <p:cTn id="39" dur="500"/>
                                        <p:tgtEl>
                                          <p:spTgt spid="46092">
                                            <p:txEl>
                                              <p:pRg st="5" end="5"/>
                                            </p:txEl>
                                          </p:spTgt>
                                        </p:tgtEl>
                                      </p:cBhvr>
                                    </p:animEffect>
                                  </p:childTnLst>
                                </p:cTn>
                              </p:par>
                              <p:par>
                                <p:cTn id="40" presetID="54" presetClass="entr" presetSubtype="0" accel="100000" fill="hold" grpId="0" nodeType="withEffect">
                                  <p:stCondLst>
                                    <p:cond delay="0"/>
                                  </p:stCondLst>
                                  <p:childTnLst>
                                    <p:set>
                                      <p:cBhvr>
                                        <p:cTn id="41" dur="1" fill="hold">
                                          <p:stCondLst>
                                            <p:cond delay="0"/>
                                          </p:stCondLst>
                                        </p:cTn>
                                        <p:tgtEl>
                                          <p:spTgt spid="46092">
                                            <p:txEl>
                                              <p:pRg st="6" end="6"/>
                                            </p:txEl>
                                          </p:spTgt>
                                        </p:tgtEl>
                                        <p:attrNameLst>
                                          <p:attrName>style.visibility</p:attrName>
                                        </p:attrNameLst>
                                      </p:cBhvr>
                                      <p:to>
                                        <p:strVal val="visible"/>
                                      </p:to>
                                    </p:set>
                                    <p:anim calcmode="lin" valueType="num">
                                      <p:cBhvr>
                                        <p:cTn id="42" dur="500" fill="hold"/>
                                        <p:tgtEl>
                                          <p:spTgt spid="46092">
                                            <p:txEl>
                                              <p:pRg st="6" end="6"/>
                                            </p:txEl>
                                          </p:spTgt>
                                        </p:tgtEl>
                                        <p:attrNameLst>
                                          <p:attrName>ppt_w</p:attrName>
                                        </p:attrNameLst>
                                      </p:cBhvr>
                                      <p:tavLst>
                                        <p:tav tm="0">
                                          <p:val>
                                            <p:strVal val="#ppt_w*0.05"/>
                                          </p:val>
                                        </p:tav>
                                        <p:tav tm="100000">
                                          <p:val>
                                            <p:strVal val="#ppt_w"/>
                                          </p:val>
                                        </p:tav>
                                      </p:tavLst>
                                    </p:anim>
                                    <p:anim calcmode="lin" valueType="num">
                                      <p:cBhvr>
                                        <p:cTn id="43" dur="500" fill="hold"/>
                                        <p:tgtEl>
                                          <p:spTgt spid="46092">
                                            <p:txEl>
                                              <p:pRg st="6" end="6"/>
                                            </p:txEl>
                                          </p:spTgt>
                                        </p:tgtEl>
                                        <p:attrNameLst>
                                          <p:attrName>ppt_h</p:attrName>
                                        </p:attrNameLst>
                                      </p:cBhvr>
                                      <p:tavLst>
                                        <p:tav tm="0">
                                          <p:val>
                                            <p:strVal val="#ppt_h"/>
                                          </p:val>
                                        </p:tav>
                                        <p:tav tm="100000">
                                          <p:val>
                                            <p:strVal val="#ppt_h"/>
                                          </p:val>
                                        </p:tav>
                                      </p:tavLst>
                                    </p:anim>
                                    <p:anim calcmode="lin" valueType="num">
                                      <p:cBhvr>
                                        <p:cTn id="44" dur="500" fill="hold"/>
                                        <p:tgtEl>
                                          <p:spTgt spid="46092">
                                            <p:txEl>
                                              <p:pRg st="6" end="6"/>
                                            </p:txEl>
                                          </p:spTgt>
                                        </p:tgtEl>
                                        <p:attrNameLst>
                                          <p:attrName>ppt_x</p:attrName>
                                        </p:attrNameLst>
                                      </p:cBhvr>
                                      <p:tavLst>
                                        <p:tav tm="0">
                                          <p:val>
                                            <p:strVal val="#ppt_x-.2"/>
                                          </p:val>
                                        </p:tav>
                                        <p:tav tm="100000">
                                          <p:val>
                                            <p:strVal val="#ppt_x"/>
                                          </p:val>
                                        </p:tav>
                                      </p:tavLst>
                                    </p:anim>
                                    <p:anim calcmode="lin" valueType="num">
                                      <p:cBhvr>
                                        <p:cTn id="45" dur="500" fill="hold"/>
                                        <p:tgtEl>
                                          <p:spTgt spid="46092">
                                            <p:txEl>
                                              <p:pRg st="6" end="6"/>
                                            </p:txEl>
                                          </p:spTgt>
                                        </p:tgtEl>
                                        <p:attrNameLst>
                                          <p:attrName>ppt_y</p:attrName>
                                        </p:attrNameLst>
                                      </p:cBhvr>
                                      <p:tavLst>
                                        <p:tav tm="0">
                                          <p:val>
                                            <p:strVal val="#ppt_y"/>
                                          </p:val>
                                        </p:tav>
                                        <p:tav tm="100000">
                                          <p:val>
                                            <p:strVal val="#ppt_y"/>
                                          </p:val>
                                        </p:tav>
                                      </p:tavLst>
                                    </p:anim>
                                    <p:animEffect transition="in" filter="fade">
                                      <p:cBhvr>
                                        <p:cTn id="46" dur="500"/>
                                        <p:tgtEl>
                                          <p:spTgt spid="4609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92" grpId="0" build="p"/>
    </p:bld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7650" name="Picture 11" descr="blue_weav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339725"/>
            <a:ext cx="8534400" cy="6264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111" name="Rectangle 7"/>
          <p:cNvSpPr>
            <a:spLocks noGrp="1" noChangeArrowheads="1"/>
          </p:cNvSpPr>
          <p:nvPr>
            <p:ph type="body" idx="1"/>
          </p:nvPr>
        </p:nvSpPr>
        <p:spPr>
          <a:xfrm>
            <a:off x="685800" y="838200"/>
            <a:ext cx="7696200" cy="4724400"/>
          </a:xfrm>
          <a:noFill/>
        </p:spPr>
        <p:txBody>
          <a:bodyPr/>
          <a:lstStyle/>
          <a:p>
            <a:pPr marL="95250" indent="0" algn="r">
              <a:lnSpc>
                <a:spcPct val="90000"/>
              </a:lnSpc>
              <a:buFontTx/>
              <a:buNone/>
            </a:pPr>
            <a:r>
              <a:rPr lang="fa-IR" altLang="en-US" sz="2800" smtClean="0">
                <a:solidFill>
                  <a:schemeClr val="bg1"/>
                </a:solidFill>
              </a:rPr>
              <a:t>تولیدی           </a:t>
            </a:r>
            <a:r>
              <a:rPr lang="fa-IR" altLang="en-US" sz="2800" b="1" smtClean="0">
                <a:solidFill>
                  <a:schemeClr val="bg1"/>
                </a:solidFill>
              </a:rPr>
              <a:t>2.751.674 = ٪23 × 11.963.800</a:t>
            </a:r>
          </a:p>
          <a:p>
            <a:pPr marL="95250" indent="0" algn="r">
              <a:lnSpc>
                <a:spcPct val="90000"/>
              </a:lnSpc>
              <a:buFontTx/>
              <a:buNone/>
            </a:pPr>
            <a:r>
              <a:rPr lang="fa-IR" altLang="en-US" sz="2800" smtClean="0">
                <a:solidFill>
                  <a:schemeClr val="bg1"/>
                </a:solidFill>
              </a:rPr>
              <a:t>اداری            </a:t>
            </a:r>
            <a:r>
              <a:rPr lang="fa-IR" altLang="en-US" sz="2800" b="1" smtClean="0">
                <a:solidFill>
                  <a:schemeClr val="bg1"/>
                </a:solidFill>
              </a:rPr>
              <a:t>2.208.092 = ٪23 × 9.600.400</a:t>
            </a:r>
          </a:p>
          <a:p>
            <a:pPr marL="95250" indent="0" algn="r">
              <a:lnSpc>
                <a:spcPct val="90000"/>
              </a:lnSpc>
              <a:buFontTx/>
              <a:buNone/>
            </a:pPr>
            <a:r>
              <a:rPr lang="fa-IR" altLang="en-US" sz="2800" smtClean="0">
                <a:solidFill>
                  <a:schemeClr val="bg1"/>
                </a:solidFill>
              </a:rPr>
              <a:t>فروش           </a:t>
            </a:r>
            <a:r>
              <a:rPr lang="fa-IR" altLang="en-US" sz="2800" b="1" smtClean="0">
                <a:solidFill>
                  <a:schemeClr val="bg1"/>
                </a:solidFill>
              </a:rPr>
              <a:t>1.490.308 = ٪23 × 6.479.600</a:t>
            </a:r>
          </a:p>
          <a:p>
            <a:pPr marL="95250" indent="0" algn="r">
              <a:lnSpc>
                <a:spcPct val="90000"/>
              </a:lnSpc>
              <a:buFontTx/>
              <a:buNone/>
            </a:pPr>
            <a:r>
              <a:rPr lang="fa-IR" altLang="en-US" sz="2800" smtClean="0">
                <a:solidFill>
                  <a:schemeClr val="bg1"/>
                </a:solidFill>
              </a:rPr>
              <a:t>  </a:t>
            </a:r>
          </a:p>
          <a:p>
            <a:pPr marL="95250" indent="0" algn="r">
              <a:lnSpc>
                <a:spcPct val="90000"/>
              </a:lnSpc>
              <a:buFontTx/>
              <a:buNone/>
            </a:pPr>
            <a:endParaRPr lang="fa-IR" altLang="en-US" sz="2800" smtClean="0">
              <a:solidFill>
                <a:schemeClr val="bg1"/>
              </a:solidFill>
            </a:endParaRPr>
          </a:p>
          <a:p>
            <a:pPr marL="95250" indent="0" algn="r">
              <a:lnSpc>
                <a:spcPct val="90000"/>
              </a:lnSpc>
              <a:buFontTx/>
              <a:buNone/>
            </a:pPr>
            <a:r>
              <a:rPr lang="fa-IR" altLang="en-US" sz="2800" smtClean="0">
                <a:solidFill>
                  <a:schemeClr val="bg1"/>
                </a:solidFill>
              </a:rPr>
              <a:t>هزینه حقوق و دستمزد – تولیدی           </a:t>
            </a:r>
            <a:r>
              <a:rPr lang="fa-IR" altLang="en-US" sz="2800" b="1" smtClean="0">
                <a:solidFill>
                  <a:schemeClr val="bg1"/>
                </a:solidFill>
              </a:rPr>
              <a:t>2.751.674</a:t>
            </a:r>
          </a:p>
          <a:p>
            <a:pPr marL="95250" indent="0" algn="r">
              <a:lnSpc>
                <a:spcPct val="90000"/>
              </a:lnSpc>
              <a:buFontTx/>
              <a:buNone/>
            </a:pPr>
            <a:r>
              <a:rPr lang="fa-IR" altLang="en-US" sz="2800" smtClean="0">
                <a:solidFill>
                  <a:schemeClr val="bg1"/>
                </a:solidFill>
              </a:rPr>
              <a:t>هزینه حقوق و دستمزد – اداری            </a:t>
            </a:r>
            <a:r>
              <a:rPr lang="fa-IR" altLang="en-US" sz="2800" b="1" smtClean="0">
                <a:solidFill>
                  <a:schemeClr val="bg1"/>
                </a:solidFill>
              </a:rPr>
              <a:t>2.208.092</a:t>
            </a:r>
          </a:p>
          <a:p>
            <a:pPr marL="95250" indent="0" algn="r">
              <a:lnSpc>
                <a:spcPct val="90000"/>
              </a:lnSpc>
              <a:buFontTx/>
              <a:buNone/>
            </a:pPr>
            <a:r>
              <a:rPr lang="fa-IR" altLang="en-US" sz="2800" smtClean="0">
                <a:solidFill>
                  <a:schemeClr val="bg1"/>
                </a:solidFill>
              </a:rPr>
              <a:t>هزینه حقوق و دستمزد – فروش           </a:t>
            </a:r>
            <a:r>
              <a:rPr lang="fa-IR" altLang="en-US" sz="2800" b="1" smtClean="0">
                <a:solidFill>
                  <a:schemeClr val="bg1"/>
                </a:solidFill>
              </a:rPr>
              <a:t>1.490.308</a:t>
            </a:r>
          </a:p>
          <a:p>
            <a:pPr marL="95250" indent="0" algn="r">
              <a:lnSpc>
                <a:spcPct val="90000"/>
              </a:lnSpc>
              <a:buFontTx/>
              <a:buNone/>
            </a:pPr>
            <a:endParaRPr lang="fa-IR" altLang="en-US" sz="2800" smtClean="0">
              <a:solidFill>
                <a:schemeClr val="bg1"/>
              </a:solidFill>
            </a:endParaRPr>
          </a:p>
          <a:p>
            <a:pPr marL="95250" indent="0" algn="r">
              <a:lnSpc>
                <a:spcPct val="90000"/>
              </a:lnSpc>
              <a:buFontTx/>
              <a:buNone/>
            </a:pPr>
            <a:r>
              <a:rPr lang="fa-IR" altLang="en-US" sz="2800" smtClean="0">
                <a:solidFill>
                  <a:schemeClr val="bg1"/>
                </a:solidFill>
              </a:rPr>
              <a:t>                           بیمه پرداختنی 23٪        </a:t>
            </a:r>
            <a:r>
              <a:rPr lang="fa-IR" altLang="en-US" sz="2800" b="1" smtClean="0">
                <a:solidFill>
                  <a:schemeClr val="bg1"/>
                </a:solidFill>
              </a:rPr>
              <a:t>6.450.074</a:t>
            </a:r>
            <a:endParaRPr lang="en-US" altLang="en-US" sz="2800" b="1" smtClean="0">
              <a:solidFill>
                <a:schemeClr val="bg1"/>
              </a:solidFill>
            </a:endParaRPr>
          </a:p>
        </p:txBody>
      </p:sp>
    </p:spTree>
    <p:custDataLst>
      <p:tags r:id="rId1"/>
    </p:custDataLst>
  </p:cSld>
  <p:clrMapOvr>
    <a:masterClrMapping/>
  </p:clrMapOvr>
  <p:transition advTm="25000"/>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grpId="0" nodeType="withEffect">
                                  <p:stCondLst>
                                    <p:cond delay="0"/>
                                  </p:stCondLst>
                                  <p:childTnLst>
                                    <p:set>
                                      <p:cBhvr>
                                        <p:cTn id="6" dur="1" fill="hold">
                                          <p:stCondLst>
                                            <p:cond delay="0"/>
                                          </p:stCondLst>
                                        </p:cTn>
                                        <p:tgtEl>
                                          <p:spTgt spid="47111">
                                            <p:txEl>
                                              <p:pRg st="0" end="0"/>
                                            </p:txEl>
                                          </p:spTgt>
                                        </p:tgtEl>
                                        <p:attrNameLst>
                                          <p:attrName>style.visibility</p:attrName>
                                        </p:attrNameLst>
                                      </p:cBhvr>
                                      <p:to>
                                        <p:strVal val="visible"/>
                                      </p:to>
                                    </p:set>
                                    <p:animEffect transition="in" filter="wipe(down)">
                                      <p:cBhvr>
                                        <p:cTn id="7" dur="500"/>
                                        <p:tgtEl>
                                          <p:spTgt spid="47111">
                                            <p:txEl>
                                              <p:pRg st="0" end="0"/>
                                            </p:tx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47111">
                                            <p:txEl>
                                              <p:pRg st="1" end="1"/>
                                            </p:txEl>
                                          </p:spTgt>
                                        </p:tgtEl>
                                        <p:attrNameLst>
                                          <p:attrName>style.visibility</p:attrName>
                                        </p:attrNameLst>
                                      </p:cBhvr>
                                      <p:to>
                                        <p:strVal val="visible"/>
                                      </p:to>
                                    </p:set>
                                    <p:animEffect transition="in" filter="wipe(down)">
                                      <p:cBhvr>
                                        <p:cTn id="10" dur="500"/>
                                        <p:tgtEl>
                                          <p:spTgt spid="47111">
                                            <p:txEl>
                                              <p:pRg st="1" end="1"/>
                                            </p:txEl>
                                          </p:spTgt>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47111">
                                            <p:txEl>
                                              <p:pRg st="2" end="2"/>
                                            </p:txEl>
                                          </p:spTgt>
                                        </p:tgtEl>
                                        <p:attrNameLst>
                                          <p:attrName>style.visibility</p:attrName>
                                        </p:attrNameLst>
                                      </p:cBhvr>
                                      <p:to>
                                        <p:strVal val="visible"/>
                                      </p:to>
                                    </p:set>
                                    <p:animEffect transition="in" filter="wipe(down)">
                                      <p:cBhvr>
                                        <p:cTn id="13" dur="500"/>
                                        <p:tgtEl>
                                          <p:spTgt spid="47111">
                                            <p:txEl>
                                              <p:pRg st="2" end="2"/>
                                            </p:txEl>
                                          </p:spTgt>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47111">
                                            <p:txEl>
                                              <p:pRg st="3" end="3"/>
                                            </p:txEl>
                                          </p:spTgt>
                                        </p:tgtEl>
                                        <p:attrNameLst>
                                          <p:attrName>style.visibility</p:attrName>
                                        </p:attrNameLst>
                                      </p:cBhvr>
                                      <p:to>
                                        <p:strVal val="visible"/>
                                      </p:to>
                                    </p:set>
                                    <p:animEffect transition="in" filter="wipe(down)">
                                      <p:cBhvr>
                                        <p:cTn id="16" dur="500"/>
                                        <p:tgtEl>
                                          <p:spTgt spid="47111">
                                            <p:txEl>
                                              <p:pRg st="3" end="3"/>
                                            </p:txEl>
                                          </p:spTgt>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47111">
                                            <p:txEl>
                                              <p:pRg st="5" end="5"/>
                                            </p:txEl>
                                          </p:spTgt>
                                        </p:tgtEl>
                                        <p:attrNameLst>
                                          <p:attrName>style.visibility</p:attrName>
                                        </p:attrNameLst>
                                      </p:cBhvr>
                                      <p:to>
                                        <p:strVal val="visible"/>
                                      </p:to>
                                    </p:set>
                                    <p:animEffect transition="in" filter="wipe(down)">
                                      <p:cBhvr>
                                        <p:cTn id="19" dur="500"/>
                                        <p:tgtEl>
                                          <p:spTgt spid="47111">
                                            <p:txEl>
                                              <p:pRg st="5" end="5"/>
                                            </p:txEl>
                                          </p:spTgt>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47111">
                                            <p:txEl>
                                              <p:pRg st="6" end="6"/>
                                            </p:txEl>
                                          </p:spTgt>
                                        </p:tgtEl>
                                        <p:attrNameLst>
                                          <p:attrName>style.visibility</p:attrName>
                                        </p:attrNameLst>
                                      </p:cBhvr>
                                      <p:to>
                                        <p:strVal val="visible"/>
                                      </p:to>
                                    </p:set>
                                    <p:animEffect transition="in" filter="wipe(down)">
                                      <p:cBhvr>
                                        <p:cTn id="22" dur="500"/>
                                        <p:tgtEl>
                                          <p:spTgt spid="47111">
                                            <p:txEl>
                                              <p:pRg st="6" end="6"/>
                                            </p:txEl>
                                          </p:spTgt>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47111">
                                            <p:txEl>
                                              <p:pRg st="7" end="7"/>
                                            </p:txEl>
                                          </p:spTgt>
                                        </p:tgtEl>
                                        <p:attrNameLst>
                                          <p:attrName>style.visibility</p:attrName>
                                        </p:attrNameLst>
                                      </p:cBhvr>
                                      <p:to>
                                        <p:strVal val="visible"/>
                                      </p:to>
                                    </p:set>
                                    <p:animEffect transition="in" filter="wipe(down)">
                                      <p:cBhvr>
                                        <p:cTn id="25" dur="500"/>
                                        <p:tgtEl>
                                          <p:spTgt spid="47111">
                                            <p:txEl>
                                              <p:pRg st="7" end="7"/>
                                            </p:txEl>
                                          </p:spTgt>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47111">
                                            <p:txEl>
                                              <p:pRg st="9" end="9"/>
                                            </p:txEl>
                                          </p:spTgt>
                                        </p:tgtEl>
                                        <p:attrNameLst>
                                          <p:attrName>style.visibility</p:attrName>
                                        </p:attrNameLst>
                                      </p:cBhvr>
                                      <p:to>
                                        <p:strVal val="visible"/>
                                      </p:to>
                                    </p:set>
                                    <p:animEffect transition="in" filter="wipe(down)">
                                      <p:cBhvr>
                                        <p:cTn id="28" dur="500"/>
                                        <p:tgtEl>
                                          <p:spTgt spid="47111">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11" grpId="0" build="p"/>
    </p:bldLst>
  </p:timing>
</p:sld>
</file>

<file path=ppt/slides/slide19.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pic>
        <p:nvPicPr>
          <p:cNvPr id="28674" name="Picture 15" descr="blue_weav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339725"/>
            <a:ext cx="8534400" cy="6061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79" name="Text Box 7"/>
          <p:cNvSpPr txBox="1">
            <a:spLocks noChangeArrowheads="1"/>
          </p:cNvSpPr>
          <p:nvPr/>
        </p:nvSpPr>
        <p:spPr bwMode="auto">
          <a:xfrm>
            <a:off x="6248400" y="501650"/>
            <a:ext cx="2135188" cy="519113"/>
          </a:xfrm>
          <a:prstGeom prst="rect">
            <a:avLst/>
          </a:prstGeom>
          <a:noFill/>
          <a:ln>
            <a:noFill/>
          </a:ln>
          <a:effectLst>
            <a:prstShdw prst="shdw18" dist="17961" dir="13500000">
              <a:schemeClr val="accent1">
                <a:gamma/>
                <a:shade val="60000"/>
                <a:invGamma/>
              </a:schemeClr>
            </a:prstShdw>
          </a:effectLst>
          <a:extLst>
            <a:ext uri="{909E8E84-426E-40DD-AFC4-6F175D3DCCD1}">
              <a14:hiddenFill xmlns:a14="http://schemas.microsoft.com/office/drawing/2010/main">
                <a:gradFill rotWithShape="1">
                  <a:gsLst>
                    <a:gs pos="0">
                      <a:schemeClr val="accent1"/>
                    </a:gs>
                    <a:gs pos="50000">
                      <a:schemeClr val="bg1"/>
                    </a:gs>
                    <a:gs pos="100000">
                      <a:schemeClr val="accent1"/>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Lst>
        </p:spPr>
        <p:txBody>
          <a:bodyPr>
            <a:spAutoFit/>
          </a:bodyPr>
          <a:lstStyle/>
          <a:p>
            <a:pPr algn="r">
              <a:spcBef>
                <a:spcPct val="50000"/>
              </a:spcBef>
            </a:pPr>
            <a:r>
              <a:rPr lang="fa-IR" altLang="en-US" sz="2800">
                <a:solidFill>
                  <a:schemeClr val="hlink"/>
                </a:solidFill>
                <a:cs typeface="B Jadid" panose="00000700000000000000" pitchFamily="2" charset="-78"/>
              </a:rPr>
              <a:t>فیش حقوقی :</a:t>
            </a:r>
            <a:r>
              <a:rPr lang="fa-IR" altLang="en-US"/>
              <a:t> </a:t>
            </a:r>
            <a:endParaRPr lang="en-US" altLang="en-US"/>
          </a:p>
        </p:txBody>
      </p:sp>
      <p:graphicFrame>
        <p:nvGraphicFramePr>
          <p:cNvPr id="28767" name="Group 95"/>
          <p:cNvGraphicFramePr>
            <a:graphicFrameLocks noGrp="1"/>
          </p:cNvGraphicFramePr>
          <p:nvPr/>
        </p:nvGraphicFramePr>
        <p:xfrm>
          <a:off x="304800" y="1219200"/>
          <a:ext cx="8534400" cy="4765675"/>
        </p:xfrm>
        <a:graphic>
          <a:graphicData uri="http://schemas.openxmlformats.org/drawingml/2006/table">
            <a:tbl>
              <a:tblPr rtl="1"/>
              <a:tblGrid>
                <a:gridCol w="2846387">
                  <a:extLst>
                    <a:ext uri="{9D8B030D-6E8A-4147-A177-3AD203B41FA5}">
                      <a16:colId xmlns:a16="http://schemas.microsoft.com/office/drawing/2014/main" val="1920968450"/>
                    </a:ext>
                  </a:extLst>
                </a:gridCol>
                <a:gridCol w="2841625">
                  <a:extLst>
                    <a:ext uri="{9D8B030D-6E8A-4147-A177-3AD203B41FA5}">
                      <a16:colId xmlns:a16="http://schemas.microsoft.com/office/drawing/2014/main" val="4001477804"/>
                    </a:ext>
                  </a:extLst>
                </a:gridCol>
                <a:gridCol w="2846388">
                  <a:extLst>
                    <a:ext uri="{9D8B030D-6E8A-4147-A177-3AD203B41FA5}">
                      <a16:colId xmlns:a16="http://schemas.microsoft.com/office/drawing/2014/main" val="3616354822"/>
                    </a:ext>
                  </a:extLst>
                </a:gridCol>
              </a:tblGrid>
              <a:tr h="508000">
                <a:tc gridSpan="3">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r" defTabSz="914400" rtl="1" eaLnBrk="0" fontAlgn="base" latinLnBrk="0" hangingPunct="0">
                        <a:lnSpc>
                          <a:spcPct val="100000"/>
                        </a:lnSpc>
                        <a:spcBef>
                          <a:spcPct val="0"/>
                        </a:spcBef>
                        <a:spcAft>
                          <a:spcPct val="0"/>
                        </a:spcAft>
                        <a:buClrTx/>
                        <a:buSzTx/>
                        <a:buFontTx/>
                        <a:buNone/>
                        <a:tabLst/>
                      </a:pPr>
                      <a:r>
                        <a:rPr kumimoji="0" lang="fa-IR" altLang="en-US" sz="1800" b="0" i="0" u="none" strike="noStrike" cap="none" normalizeH="0" baseline="0" smtClean="0">
                          <a:ln>
                            <a:noFill/>
                          </a:ln>
                          <a:solidFill>
                            <a:srgbClr val="FF3300"/>
                          </a:solidFill>
                          <a:effectLst/>
                          <a:latin typeface="Times New Roman" panose="02020603050405020304" pitchFamily="18" charset="0"/>
                          <a:ea typeface="Times New Roman" panose="02020603050405020304" pitchFamily="18" charset="0"/>
                          <a:cs typeface="B Yagut" panose="00000400000000000000" pitchFamily="2" charset="-78"/>
                        </a:rPr>
                        <a:t>نام  آقاي / خانم    وحيد افشار             شماره پرسنلي 120-2              پرداختي ماه تير               سال 1385</a:t>
                      </a:r>
                      <a:endParaRPr kumimoji="0" lang="fa-IR" altLang="en-US" sz="1800" b="0" i="0" u="none" strike="noStrike" cap="none" normalizeH="0" baseline="0" smtClean="0">
                        <a:ln>
                          <a:noFill/>
                        </a:ln>
                        <a:solidFill>
                          <a:srgbClr val="FF3300"/>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483742548"/>
                  </a:ext>
                </a:extLst>
              </a:tr>
              <a:tr h="506413">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800" b="0" i="0" u="none" strike="noStrike" cap="none" normalizeH="0" baseline="0" smtClean="0">
                          <a:ln>
                            <a:noFill/>
                          </a:ln>
                          <a:solidFill>
                            <a:srgbClr val="EB99E1"/>
                          </a:solidFill>
                          <a:effectLst/>
                          <a:latin typeface="Times New Roman" panose="02020603050405020304" pitchFamily="18" charset="0"/>
                          <a:ea typeface="Times New Roman" panose="02020603050405020304" pitchFamily="18" charset="0"/>
                          <a:cs typeface="B Yagut" panose="00000400000000000000" pitchFamily="2" charset="-78"/>
                        </a:rPr>
                        <a:t>كاركرد</a:t>
                      </a:r>
                      <a:endParaRPr kumimoji="0" lang="fa-IR" altLang="en-US" sz="1800" b="0" i="0" u="none" strike="noStrike" cap="none" normalizeH="0" baseline="0" smtClean="0">
                        <a:ln>
                          <a:noFill/>
                        </a:ln>
                        <a:solidFill>
                          <a:srgbClr val="EB99E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800" b="0" i="0" u="none" strike="noStrike" cap="none" normalizeH="0" baseline="0" smtClean="0">
                          <a:ln>
                            <a:noFill/>
                          </a:ln>
                          <a:solidFill>
                            <a:srgbClr val="EB99E1"/>
                          </a:solidFill>
                          <a:effectLst/>
                          <a:latin typeface="Times New Roman" panose="02020603050405020304" pitchFamily="18" charset="0"/>
                          <a:ea typeface="Times New Roman" panose="02020603050405020304" pitchFamily="18" charset="0"/>
                          <a:cs typeface="B Yagut" panose="00000400000000000000" pitchFamily="2" charset="-78"/>
                        </a:rPr>
                        <a:t>مزايا</a:t>
                      </a:r>
                      <a:endParaRPr kumimoji="0" lang="fa-IR" altLang="en-US" sz="1800" b="0" i="0" u="none" strike="noStrike" cap="none" normalizeH="0" baseline="0" smtClean="0">
                        <a:ln>
                          <a:noFill/>
                        </a:ln>
                        <a:solidFill>
                          <a:srgbClr val="EB99E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800" b="0" i="0" u="none" strike="noStrike" cap="none" normalizeH="0" baseline="0" smtClean="0">
                          <a:ln>
                            <a:noFill/>
                          </a:ln>
                          <a:solidFill>
                            <a:srgbClr val="EB99E1"/>
                          </a:solidFill>
                          <a:effectLst/>
                          <a:latin typeface="Times New Roman" panose="02020603050405020304" pitchFamily="18" charset="0"/>
                          <a:ea typeface="Times New Roman" panose="02020603050405020304" pitchFamily="18" charset="0"/>
                          <a:cs typeface="B Yagut" panose="00000400000000000000" pitchFamily="2" charset="-78"/>
                        </a:rPr>
                        <a:t>كسور</a:t>
                      </a:r>
                      <a:endParaRPr kumimoji="0" lang="fa-IR" altLang="en-US" sz="1800" b="0" i="0" u="none" strike="noStrike" cap="none" normalizeH="0" baseline="0" smtClean="0">
                        <a:ln>
                          <a:noFill/>
                        </a:ln>
                        <a:solidFill>
                          <a:srgbClr val="EB99E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2883222777"/>
                  </a:ext>
                </a:extLst>
              </a:tr>
              <a:tr h="2328863">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8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Yagut" panose="00000400000000000000" pitchFamily="2" charset="-78"/>
                        </a:rPr>
                        <a:t>كاركرد اضافه كاري  24</a:t>
                      </a:r>
                      <a:endParaRPr kumimoji="0" lang="fa-IR" altLang="en-US" sz="18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tabLst>
                          <a:tab pos="1965325" algn="r"/>
                        </a:tabLst>
                        <a:defRPr sz="2800">
                          <a:solidFill>
                            <a:schemeClr val="tx1"/>
                          </a:solidFill>
                          <a:latin typeface="Arial" panose="020B0604020202020204" pitchFamily="34" charset="0"/>
                          <a:cs typeface="Arial" panose="020B0604020202020204" pitchFamily="34" charset="0"/>
                        </a:defRPr>
                      </a:lvl1pPr>
                      <a:lvl2pPr>
                        <a:spcBef>
                          <a:spcPct val="20000"/>
                        </a:spcBef>
                        <a:tabLst>
                          <a:tab pos="1965325" algn="r"/>
                        </a:tabLst>
                        <a:defRPr sz="2400">
                          <a:solidFill>
                            <a:schemeClr val="tx1"/>
                          </a:solidFill>
                          <a:latin typeface="Arial" panose="020B0604020202020204" pitchFamily="34" charset="0"/>
                          <a:cs typeface="Arial" panose="020B0604020202020204" pitchFamily="34" charset="0"/>
                        </a:defRPr>
                      </a:lvl2pPr>
                      <a:lvl3pPr>
                        <a:spcBef>
                          <a:spcPct val="20000"/>
                        </a:spcBef>
                        <a:tabLst>
                          <a:tab pos="1965325" algn="r"/>
                        </a:tabLst>
                        <a:defRPr sz="2000">
                          <a:solidFill>
                            <a:schemeClr val="tx1"/>
                          </a:solidFill>
                          <a:latin typeface="Arial" panose="020B0604020202020204" pitchFamily="34" charset="0"/>
                          <a:cs typeface="Arial" panose="020B0604020202020204" pitchFamily="34" charset="0"/>
                        </a:defRPr>
                      </a:lvl3pPr>
                      <a:lvl4pPr>
                        <a:spcBef>
                          <a:spcPct val="20000"/>
                        </a:spcBef>
                        <a:tabLst>
                          <a:tab pos="1965325" algn="r"/>
                        </a:tabLst>
                        <a:defRPr>
                          <a:solidFill>
                            <a:schemeClr val="tx1"/>
                          </a:solidFill>
                          <a:latin typeface="Arial" panose="020B0604020202020204" pitchFamily="34" charset="0"/>
                          <a:cs typeface="Arial" panose="020B0604020202020204" pitchFamily="34" charset="0"/>
                        </a:defRPr>
                      </a:lvl4pPr>
                      <a:lvl5pPr>
                        <a:spcBef>
                          <a:spcPct val="20000"/>
                        </a:spcBef>
                        <a:tabLst>
                          <a:tab pos="1965325" algn="r"/>
                        </a:tabLst>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tabLst>
                          <a:tab pos="1965325" algn="r"/>
                        </a:tabLs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tabLst>
                          <a:tab pos="1965325" algn="r"/>
                        </a:tabLs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tabLst>
                          <a:tab pos="1965325" algn="r"/>
                        </a:tabLs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tabLst>
                          <a:tab pos="1965325" algn="r"/>
                        </a:tabLst>
                        <a:defRPr>
                          <a:solidFill>
                            <a:schemeClr val="tx1"/>
                          </a:solidFill>
                          <a:latin typeface="Arial" panose="020B0604020202020204" pitchFamily="34" charset="0"/>
                          <a:cs typeface="Arial" panose="020B0604020202020204" pitchFamily="34" charset="0"/>
                        </a:defRPr>
                      </a:lvl9pPr>
                    </a:lstStyle>
                    <a:p>
                      <a:pPr marL="0" marR="0" lvl="0" indent="0" algn="r" defTabSz="914400" rtl="1" eaLnBrk="0" fontAlgn="base" latinLnBrk="0" hangingPunct="0">
                        <a:lnSpc>
                          <a:spcPct val="100000"/>
                        </a:lnSpc>
                        <a:spcBef>
                          <a:spcPct val="0"/>
                        </a:spcBef>
                        <a:spcAft>
                          <a:spcPct val="0"/>
                        </a:spcAft>
                        <a:buClrTx/>
                        <a:buSzTx/>
                        <a:buFontTx/>
                        <a:buNone/>
                        <a:tabLst>
                          <a:tab pos="1965325" algn="r"/>
                        </a:tabLst>
                      </a:pPr>
                      <a:r>
                        <a:rPr kumimoji="0" lang="fa-IR" altLang="en-US" sz="18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Yagut" panose="00000400000000000000" pitchFamily="2" charset="-78"/>
                        </a:rPr>
                        <a:t>حقوق ثابت                    1760000</a:t>
                      </a:r>
                      <a:endParaRPr kumimoji="0" lang="en-US" altLang="en-US" sz="18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Yagut" panose="00000400000000000000" pitchFamily="2" charset="-78"/>
                      </a:endParaRPr>
                    </a:p>
                    <a:p>
                      <a:pPr marL="0" marR="0" lvl="0" indent="0" algn="r" defTabSz="914400" rtl="1" eaLnBrk="0" fontAlgn="base" latinLnBrk="0" hangingPunct="0">
                        <a:lnSpc>
                          <a:spcPct val="100000"/>
                        </a:lnSpc>
                        <a:spcBef>
                          <a:spcPct val="0"/>
                        </a:spcBef>
                        <a:spcAft>
                          <a:spcPct val="0"/>
                        </a:spcAft>
                        <a:buClrTx/>
                        <a:buSzTx/>
                        <a:buFontTx/>
                        <a:buNone/>
                        <a:tabLst>
                          <a:tab pos="1965325" algn="r"/>
                        </a:tabLst>
                      </a:pPr>
                      <a:r>
                        <a:rPr kumimoji="0" lang="fa-IR" altLang="en-US" sz="18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Yagut" panose="00000400000000000000" pitchFamily="2" charset="-78"/>
                        </a:rPr>
                        <a:t>اضافه كاري                   336000   </a:t>
                      </a:r>
                      <a:endParaRPr kumimoji="0" lang="en-US" altLang="en-US" sz="1800" b="0"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r" defTabSz="914400" rtl="1" eaLnBrk="0" fontAlgn="base" latinLnBrk="0" hangingPunct="0">
                        <a:lnSpc>
                          <a:spcPct val="100000"/>
                        </a:lnSpc>
                        <a:spcBef>
                          <a:spcPct val="0"/>
                        </a:spcBef>
                        <a:spcAft>
                          <a:spcPct val="0"/>
                        </a:spcAft>
                        <a:buClrTx/>
                        <a:buSzTx/>
                        <a:buFontTx/>
                        <a:buNone/>
                        <a:tabLst>
                          <a:tab pos="1965325" algn="r"/>
                        </a:tabLst>
                      </a:pPr>
                      <a:r>
                        <a:rPr kumimoji="0" lang="fa-IR" altLang="en-US" sz="1800" b="0" i="0" u="none" strike="noStrike" cap="none" normalizeH="0" baseline="0" smtClean="0">
                          <a:ln>
                            <a:noFill/>
                          </a:ln>
                          <a:solidFill>
                            <a:schemeClr val="tx1"/>
                          </a:solidFill>
                          <a:effectLst/>
                          <a:latin typeface="Times New Roman" panose="02020603050405020304" pitchFamily="18" charset="0"/>
                          <a:cs typeface="B Yagut" panose="00000400000000000000" pitchFamily="2" charset="-78"/>
                        </a:rPr>
                        <a:t>نوبت كاري                    110000</a:t>
                      </a:r>
                      <a:endParaRPr kumimoji="0" lang="en-US" altLang="en-US" sz="1800" b="0"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r" defTabSz="914400" rtl="1" eaLnBrk="0" fontAlgn="base" latinLnBrk="0" hangingPunct="0">
                        <a:lnSpc>
                          <a:spcPct val="100000"/>
                        </a:lnSpc>
                        <a:spcBef>
                          <a:spcPct val="0"/>
                        </a:spcBef>
                        <a:spcAft>
                          <a:spcPct val="0"/>
                        </a:spcAft>
                        <a:buClrTx/>
                        <a:buSzTx/>
                        <a:buFontTx/>
                        <a:buNone/>
                        <a:tabLst>
                          <a:tab pos="1965325" algn="r"/>
                        </a:tabLst>
                      </a:pPr>
                      <a:r>
                        <a:rPr kumimoji="0" lang="fa-IR" altLang="en-US" sz="1800" b="0" i="0" u="none" strike="noStrike" cap="none" normalizeH="0" baseline="0" smtClean="0">
                          <a:ln>
                            <a:noFill/>
                          </a:ln>
                          <a:solidFill>
                            <a:schemeClr val="tx1"/>
                          </a:solidFill>
                          <a:effectLst/>
                          <a:latin typeface="Times New Roman" panose="02020603050405020304" pitchFamily="18" charset="0"/>
                          <a:cs typeface="B Yagut" panose="00000400000000000000" pitchFamily="2" charset="-78"/>
                        </a:rPr>
                        <a:t>پاداش                            ----- </a:t>
                      </a:r>
                      <a:endParaRPr kumimoji="0" lang="en-US" altLang="en-US" sz="1800" b="0"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r" defTabSz="914400" rtl="1" eaLnBrk="0" fontAlgn="base" latinLnBrk="0" hangingPunct="0">
                        <a:lnSpc>
                          <a:spcPct val="100000"/>
                        </a:lnSpc>
                        <a:spcBef>
                          <a:spcPct val="0"/>
                        </a:spcBef>
                        <a:spcAft>
                          <a:spcPct val="0"/>
                        </a:spcAft>
                        <a:buClrTx/>
                        <a:buSzTx/>
                        <a:buFontTx/>
                        <a:buNone/>
                        <a:tabLst>
                          <a:tab pos="1965325" algn="r"/>
                        </a:tabLst>
                      </a:pPr>
                      <a:r>
                        <a:rPr kumimoji="0" lang="fa-IR" altLang="en-US" sz="1800" b="0" i="0" u="none" strike="noStrike" cap="none" normalizeH="0" baseline="0" smtClean="0">
                          <a:ln>
                            <a:noFill/>
                          </a:ln>
                          <a:solidFill>
                            <a:schemeClr val="tx1"/>
                          </a:solidFill>
                          <a:effectLst/>
                          <a:latin typeface="Times New Roman" panose="02020603050405020304" pitchFamily="18" charset="0"/>
                          <a:cs typeface="B Yagut" panose="00000400000000000000" pitchFamily="2" charset="-78"/>
                        </a:rPr>
                        <a:t>حق مسكن                      300000</a:t>
                      </a:r>
                      <a:endParaRPr kumimoji="0" lang="en-US" altLang="en-US" sz="1800" b="0"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r" defTabSz="914400" rtl="1" eaLnBrk="0" fontAlgn="base" latinLnBrk="0" hangingPunct="0">
                        <a:lnSpc>
                          <a:spcPct val="100000"/>
                        </a:lnSpc>
                        <a:spcBef>
                          <a:spcPct val="0"/>
                        </a:spcBef>
                        <a:spcAft>
                          <a:spcPct val="0"/>
                        </a:spcAft>
                        <a:buClrTx/>
                        <a:buSzTx/>
                        <a:buFontTx/>
                        <a:buNone/>
                        <a:tabLst>
                          <a:tab pos="1965325" algn="r"/>
                        </a:tabLst>
                      </a:pPr>
                      <a:r>
                        <a:rPr kumimoji="0" lang="fa-IR" altLang="en-US" sz="1800" b="0" i="0" u="none" strike="noStrike" cap="none" normalizeH="0" baseline="0" smtClean="0">
                          <a:ln>
                            <a:noFill/>
                          </a:ln>
                          <a:solidFill>
                            <a:schemeClr val="tx1"/>
                          </a:solidFill>
                          <a:effectLst/>
                          <a:latin typeface="Times New Roman" panose="02020603050405020304" pitchFamily="18" charset="0"/>
                          <a:cs typeface="B Yagut" panose="00000400000000000000" pitchFamily="2" charset="-78"/>
                        </a:rPr>
                        <a:t>حق خواربار                    -----  </a:t>
                      </a:r>
                      <a:endParaRPr kumimoji="0" lang="en-US" altLang="en-US" sz="1800" b="0"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r" defTabSz="914400" rtl="1" eaLnBrk="0" fontAlgn="base" latinLnBrk="0" hangingPunct="0">
                        <a:lnSpc>
                          <a:spcPct val="100000"/>
                        </a:lnSpc>
                        <a:spcBef>
                          <a:spcPct val="0"/>
                        </a:spcBef>
                        <a:spcAft>
                          <a:spcPct val="0"/>
                        </a:spcAft>
                        <a:buClrTx/>
                        <a:buSzTx/>
                        <a:buFontTx/>
                        <a:buNone/>
                        <a:tabLst>
                          <a:tab pos="1965325" algn="r"/>
                        </a:tabLst>
                      </a:pPr>
                      <a:r>
                        <a:rPr kumimoji="0" lang="fa-IR" altLang="en-US" sz="1800" b="0" i="0" u="none" strike="noStrike" cap="none" normalizeH="0" baseline="0" smtClean="0">
                          <a:ln>
                            <a:noFill/>
                          </a:ln>
                          <a:solidFill>
                            <a:schemeClr val="tx1"/>
                          </a:solidFill>
                          <a:effectLst/>
                          <a:latin typeface="Times New Roman" panose="02020603050405020304" pitchFamily="18" charset="0"/>
                          <a:cs typeface="B Yagut" panose="00000400000000000000" pitchFamily="2" charset="-78"/>
                        </a:rPr>
                        <a:t>حق اولاد                        -----</a:t>
                      </a:r>
                      <a:endParaRPr kumimoji="0" lang="fa-IR" altLang="en-US" sz="1800"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tabLst>
                          <a:tab pos="1517650" algn="l"/>
                        </a:tabLst>
                        <a:defRPr sz="2800">
                          <a:solidFill>
                            <a:schemeClr val="tx1"/>
                          </a:solidFill>
                          <a:latin typeface="Arial" panose="020B0604020202020204" pitchFamily="34" charset="0"/>
                          <a:cs typeface="Arial" panose="020B0604020202020204" pitchFamily="34" charset="0"/>
                        </a:defRPr>
                      </a:lvl1pPr>
                      <a:lvl2pPr>
                        <a:spcBef>
                          <a:spcPct val="20000"/>
                        </a:spcBef>
                        <a:tabLst>
                          <a:tab pos="1517650" algn="l"/>
                        </a:tabLst>
                        <a:defRPr sz="2400">
                          <a:solidFill>
                            <a:schemeClr val="tx1"/>
                          </a:solidFill>
                          <a:latin typeface="Arial" panose="020B0604020202020204" pitchFamily="34" charset="0"/>
                          <a:cs typeface="Arial" panose="020B0604020202020204" pitchFamily="34" charset="0"/>
                        </a:defRPr>
                      </a:lvl2pPr>
                      <a:lvl3pPr>
                        <a:spcBef>
                          <a:spcPct val="20000"/>
                        </a:spcBef>
                        <a:tabLst>
                          <a:tab pos="1517650" algn="l"/>
                        </a:tabLst>
                        <a:defRPr sz="2000">
                          <a:solidFill>
                            <a:schemeClr val="tx1"/>
                          </a:solidFill>
                          <a:latin typeface="Arial" panose="020B0604020202020204" pitchFamily="34" charset="0"/>
                          <a:cs typeface="Arial" panose="020B0604020202020204" pitchFamily="34" charset="0"/>
                        </a:defRPr>
                      </a:lvl3pPr>
                      <a:lvl4pPr>
                        <a:spcBef>
                          <a:spcPct val="20000"/>
                        </a:spcBef>
                        <a:tabLst>
                          <a:tab pos="1517650" algn="l"/>
                        </a:tabLst>
                        <a:defRPr>
                          <a:solidFill>
                            <a:schemeClr val="tx1"/>
                          </a:solidFill>
                          <a:latin typeface="Arial" panose="020B0604020202020204" pitchFamily="34" charset="0"/>
                          <a:cs typeface="Arial" panose="020B0604020202020204" pitchFamily="34" charset="0"/>
                        </a:defRPr>
                      </a:lvl4pPr>
                      <a:lvl5pPr>
                        <a:spcBef>
                          <a:spcPct val="20000"/>
                        </a:spcBef>
                        <a:tabLst>
                          <a:tab pos="1517650" algn="l"/>
                        </a:tabLst>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tabLst>
                          <a:tab pos="1517650" algn="l"/>
                        </a:tabLs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tabLst>
                          <a:tab pos="1517650" algn="l"/>
                        </a:tabLs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tabLst>
                          <a:tab pos="1517650" algn="l"/>
                        </a:tabLs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tabLst>
                          <a:tab pos="1517650" algn="l"/>
                        </a:tabLst>
                        <a:defRPr>
                          <a:solidFill>
                            <a:schemeClr val="tx1"/>
                          </a:solidFill>
                          <a:latin typeface="Arial" panose="020B0604020202020204" pitchFamily="34" charset="0"/>
                          <a:cs typeface="Arial" panose="020B0604020202020204" pitchFamily="34" charset="0"/>
                        </a:defRPr>
                      </a:lvl9pPr>
                    </a:lstStyle>
                    <a:p>
                      <a:pPr marL="0" marR="0" lvl="0" indent="0" algn="l" defTabSz="914400" rtl="1" eaLnBrk="0" fontAlgn="base" latinLnBrk="0" hangingPunct="0">
                        <a:lnSpc>
                          <a:spcPct val="100000"/>
                        </a:lnSpc>
                        <a:spcBef>
                          <a:spcPct val="0"/>
                        </a:spcBef>
                        <a:spcAft>
                          <a:spcPct val="0"/>
                        </a:spcAft>
                        <a:buClrTx/>
                        <a:buSzTx/>
                        <a:buFontTx/>
                        <a:buNone/>
                        <a:tabLst>
                          <a:tab pos="1517650" algn="l"/>
                        </a:tabLst>
                      </a:pPr>
                      <a:r>
                        <a:rPr kumimoji="0" lang="fa-IR" altLang="en-US" sz="18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Yagut" panose="00000400000000000000" pitchFamily="2" charset="-78"/>
                        </a:rPr>
                        <a:t>بيمه                               175420</a:t>
                      </a:r>
                      <a:endParaRPr kumimoji="0" lang="en-US" altLang="en-US" sz="18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Yagut" panose="00000400000000000000" pitchFamily="2" charset="-78"/>
                      </a:endParaRPr>
                    </a:p>
                    <a:p>
                      <a:pPr marL="0" marR="0" lvl="0" indent="0" algn="l" defTabSz="914400" rtl="1" eaLnBrk="0" fontAlgn="base" latinLnBrk="0" hangingPunct="0">
                        <a:lnSpc>
                          <a:spcPct val="100000"/>
                        </a:lnSpc>
                        <a:spcBef>
                          <a:spcPct val="0"/>
                        </a:spcBef>
                        <a:spcAft>
                          <a:spcPct val="0"/>
                        </a:spcAft>
                        <a:buClrTx/>
                        <a:buSzTx/>
                        <a:buFontTx/>
                        <a:buNone/>
                        <a:tabLst>
                          <a:tab pos="1517650" algn="l"/>
                        </a:tabLst>
                      </a:pPr>
                      <a:r>
                        <a:rPr kumimoji="0" lang="fa-IR" altLang="en-US" sz="18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Yagut" panose="00000400000000000000" pitchFamily="2" charset="-78"/>
                        </a:rPr>
                        <a:t>ماليات                           100600</a:t>
                      </a:r>
                      <a:endParaRPr kumimoji="0" lang="en-US" altLang="en-US" sz="1800" b="0"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l" defTabSz="914400" rtl="1" eaLnBrk="0" fontAlgn="base" latinLnBrk="0" hangingPunct="0">
                        <a:lnSpc>
                          <a:spcPct val="100000"/>
                        </a:lnSpc>
                        <a:spcBef>
                          <a:spcPct val="0"/>
                        </a:spcBef>
                        <a:spcAft>
                          <a:spcPct val="0"/>
                        </a:spcAft>
                        <a:buClrTx/>
                        <a:buSzTx/>
                        <a:buFontTx/>
                        <a:buNone/>
                        <a:tabLst>
                          <a:tab pos="1517650" algn="l"/>
                        </a:tabLst>
                      </a:pPr>
                      <a:r>
                        <a:rPr kumimoji="0" lang="fa-IR" altLang="en-US" sz="1800" b="0" i="0" u="none" strike="noStrike" cap="none" normalizeH="0" baseline="0" smtClean="0">
                          <a:ln>
                            <a:noFill/>
                          </a:ln>
                          <a:solidFill>
                            <a:schemeClr val="tx1"/>
                          </a:solidFill>
                          <a:effectLst/>
                          <a:latin typeface="Times New Roman" panose="02020603050405020304" pitchFamily="18" charset="0"/>
                          <a:cs typeface="B Yagut" panose="00000400000000000000" pitchFamily="2" charset="-78"/>
                        </a:rPr>
                        <a:t>وام                             700000</a:t>
                      </a:r>
                      <a:endParaRPr kumimoji="0" lang="en-US" altLang="en-US" sz="1800" b="0"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l" defTabSz="914400" rtl="1" eaLnBrk="0" fontAlgn="base" latinLnBrk="0" hangingPunct="0">
                        <a:lnSpc>
                          <a:spcPct val="100000"/>
                        </a:lnSpc>
                        <a:spcBef>
                          <a:spcPct val="0"/>
                        </a:spcBef>
                        <a:spcAft>
                          <a:spcPct val="0"/>
                        </a:spcAft>
                        <a:buClrTx/>
                        <a:buSzTx/>
                        <a:buFontTx/>
                        <a:buNone/>
                        <a:tabLst>
                          <a:tab pos="1517650" algn="l"/>
                        </a:tabLst>
                      </a:pPr>
                      <a:r>
                        <a:rPr kumimoji="0" lang="fa-IR" altLang="en-US" sz="1800" b="0" i="0" u="none" strike="noStrike" cap="none" normalizeH="0" baseline="0" smtClean="0">
                          <a:ln>
                            <a:noFill/>
                          </a:ln>
                          <a:solidFill>
                            <a:schemeClr val="tx1"/>
                          </a:solidFill>
                          <a:effectLst/>
                          <a:latin typeface="Times New Roman" panose="02020603050405020304" pitchFamily="18" charset="0"/>
                          <a:cs typeface="B Yagut" panose="00000400000000000000" pitchFamily="2" charset="-78"/>
                        </a:rPr>
                        <a:t> مساعده               	-----</a:t>
                      </a:r>
                      <a:endParaRPr kumimoji="0" lang="en-US" altLang="en-US" sz="1800" b="0"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932343302"/>
                  </a:ext>
                </a:extLst>
              </a:tr>
              <a:tr h="508000">
                <a:tc rowSpan="2">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r" defTabSz="914400" rtl="1" eaLnBrk="0" fontAlgn="base" latinLnBrk="0" hangingPunct="0">
                        <a:lnSpc>
                          <a:spcPct val="100000"/>
                        </a:lnSpc>
                        <a:spcBef>
                          <a:spcPct val="0"/>
                        </a:spcBef>
                        <a:spcAft>
                          <a:spcPct val="0"/>
                        </a:spcAft>
                        <a:buClrTx/>
                        <a:buSzTx/>
                        <a:buFontTx/>
                        <a:buNone/>
                        <a:tabLst/>
                      </a:pPr>
                      <a:r>
                        <a:rPr kumimoji="0" lang="fa-IR" altLang="en-US" sz="18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Yagut" panose="00000400000000000000" pitchFamily="2" charset="-78"/>
                        </a:rPr>
                        <a:t>                                       </a:t>
                      </a:r>
                      <a:endParaRPr kumimoji="0" lang="en-US" altLang="en-US" sz="18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Yagut" panose="00000400000000000000" pitchFamily="2" charset="-78"/>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fa-IR" altLang="en-US" sz="18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Yagut" panose="00000400000000000000" pitchFamily="2" charset="-78"/>
                        </a:rPr>
                        <a:t>                   خالص پرداختي                 </a:t>
                      </a:r>
                      <a:endParaRPr kumimoji="0" lang="fa-IR" altLang="en-US" sz="1800"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r" defTabSz="914400" rtl="1" eaLnBrk="0" fontAlgn="base" latinLnBrk="0" hangingPunct="0">
                        <a:lnSpc>
                          <a:spcPct val="100000"/>
                        </a:lnSpc>
                        <a:spcBef>
                          <a:spcPct val="0"/>
                        </a:spcBef>
                        <a:spcAft>
                          <a:spcPct val="0"/>
                        </a:spcAft>
                        <a:buClrTx/>
                        <a:buSzTx/>
                        <a:buFontTx/>
                        <a:buNone/>
                        <a:tabLst/>
                      </a:pPr>
                      <a:r>
                        <a:rPr kumimoji="0" lang="fa-IR" altLang="en-US" sz="18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Yagut" panose="00000400000000000000" pitchFamily="2" charset="-78"/>
                        </a:rPr>
                        <a:t>جمع مزايا                     2506000                     </a:t>
                      </a:r>
                      <a:endParaRPr kumimoji="0" lang="fa-IR" altLang="en-US" sz="18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rowSpan="2">
                  <a:txBody>
                    <a:bodyPr/>
                    <a:lstStyle>
                      <a:lvl1pPr>
                        <a:spcBef>
                          <a:spcPct val="20000"/>
                        </a:spcBef>
                        <a:tabLst>
                          <a:tab pos="1965325" algn="r"/>
                        </a:tabLst>
                        <a:defRPr sz="2800">
                          <a:solidFill>
                            <a:schemeClr val="tx1"/>
                          </a:solidFill>
                          <a:latin typeface="Arial" panose="020B0604020202020204" pitchFamily="34" charset="0"/>
                          <a:cs typeface="Arial" panose="020B0604020202020204" pitchFamily="34" charset="0"/>
                        </a:defRPr>
                      </a:lvl1pPr>
                      <a:lvl2pPr>
                        <a:spcBef>
                          <a:spcPct val="20000"/>
                        </a:spcBef>
                        <a:tabLst>
                          <a:tab pos="1965325" algn="r"/>
                        </a:tabLst>
                        <a:defRPr sz="2400">
                          <a:solidFill>
                            <a:schemeClr val="tx1"/>
                          </a:solidFill>
                          <a:latin typeface="Arial" panose="020B0604020202020204" pitchFamily="34" charset="0"/>
                          <a:cs typeface="Arial" panose="020B0604020202020204" pitchFamily="34" charset="0"/>
                        </a:defRPr>
                      </a:lvl2pPr>
                      <a:lvl3pPr>
                        <a:spcBef>
                          <a:spcPct val="20000"/>
                        </a:spcBef>
                        <a:tabLst>
                          <a:tab pos="1965325" algn="r"/>
                        </a:tabLst>
                        <a:defRPr sz="2000">
                          <a:solidFill>
                            <a:schemeClr val="tx1"/>
                          </a:solidFill>
                          <a:latin typeface="Arial" panose="020B0604020202020204" pitchFamily="34" charset="0"/>
                          <a:cs typeface="Arial" panose="020B0604020202020204" pitchFamily="34" charset="0"/>
                        </a:defRPr>
                      </a:lvl3pPr>
                      <a:lvl4pPr>
                        <a:spcBef>
                          <a:spcPct val="20000"/>
                        </a:spcBef>
                        <a:tabLst>
                          <a:tab pos="1965325" algn="r"/>
                        </a:tabLst>
                        <a:defRPr>
                          <a:solidFill>
                            <a:schemeClr val="tx1"/>
                          </a:solidFill>
                          <a:latin typeface="Arial" panose="020B0604020202020204" pitchFamily="34" charset="0"/>
                          <a:cs typeface="Arial" panose="020B0604020202020204" pitchFamily="34" charset="0"/>
                        </a:defRPr>
                      </a:lvl4pPr>
                      <a:lvl5pPr>
                        <a:spcBef>
                          <a:spcPct val="20000"/>
                        </a:spcBef>
                        <a:tabLst>
                          <a:tab pos="1965325" algn="r"/>
                        </a:tabLst>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tabLst>
                          <a:tab pos="1965325" algn="r"/>
                        </a:tabLs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tabLst>
                          <a:tab pos="1965325" algn="r"/>
                        </a:tabLs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tabLst>
                          <a:tab pos="1965325" algn="r"/>
                        </a:tabLs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tabLst>
                          <a:tab pos="1965325" algn="r"/>
                        </a:tabLst>
                        <a:defRPr>
                          <a:solidFill>
                            <a:schemeClr val="tx1"/>
                          </a:solidFill>
                          <a:latin typeface="Arial" panose="020B0604020202020204" pitchFamily="34" charset="0"/>
                          <a:cs typeface="Arial" panose="020B0604020202020204" pitchFamily="34" charset="0"/>
                        </a:defRPr>
                      </a:lvl9pPr>
                    </a:lstStyle>
                    <a:p>
                      <a:pPr marL="0" marR="0" lvl="0" indent="0" algn="r" defTabSz="914400" rtl="1" eaLnBrk="0" fontAlgn="base" latinLnBrk="0" hangingPunct="0">
                        <a:lnSpc>
                          <a:spcPct val="100000"/>
                        </a:lnSpc>
                        <a:spcBef>
                          <a:spcPct val="0"/>
                        </a:spcBef>
                        <a:spcAft>
                          <a:spcPct val="0"/>
                        </a:spcAft>
                        <a:buClrTx/>
                        <a:buSzTx/>
                        <a:buFontTx/>
                        <a:buNone/>
                        <a:tabLst>
                          <a:tab pos="1965325" algn="r"/>
                        </a:tabLst>
                      </a:pPr>
                      <a:r>
                        <a:rPr kumimoji="0" lang="fa-IR" altLang="en-US" sz="18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Yagut" panose="00000400000000000000" pitchFamily="2" charset="-78"/>
                        </a:rPr>
                        <a:t>جمع كسور        	976020</a:t>
                      </a:r>
                      <a:endParaRPr kumimoji="0" lang="fa-IR" altLang="en-US" sz="18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594605931"/>
                  </a:ext>
                </a:extLst>
              </a:tr>
              <a:tr h="417513">
                <a:tc vMerge="1">
                  <a:txBody>
                    <a:bodyPr/>
                    <a:lstStyle/>
                    <a:p>
                      <a:endParaRPr lang="en-US"/>
                    </a:p>
                  </a:txBody>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r" defTabSz="914400" rtl="1" eaLnBrk="0" fontAlgn="base" latinLnBrk="0" hangingPunct="0">
                        <a:lnSpc>
                          <a:spcPct val="100000"/>
                        </a:lnSpc>
                        <a:spcBef>
                          <a:spcPct val="0"/>
                        </a:spcBef>
                        <a:spcAft>
                          <a:spcPct val="0"/>
                        </a:spcAft>
                        <a:buClrTx/>
                        <a:buSzTx/>
                        <a:buFontTx/>
                        <a:buNone/>
                        <a:tabLst/>
                      </a:pPr>
                      <a:r>
                        <a:rPr kumimoji="0" lang="fa-IR" altLang="en-US" sz="18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Yagut" panose="00000400000000000000" pitchFamily="2" charset="-78"/>
                        </a:rPr>
                        <a:t>                   1529980  </a:t>
                      </a:r>
                      <a:endParaRPr kumimoji="0" lang="fa-IR" altLang="en-US" sz="18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vMerge="1">
                  <a:txBody>
                    <a:bodyPr/>
                    <a:lstStyle/>
                    <a:p>
                      <a:endParaRPr lang="en-US"/>
                    </a:p>
                  </a:txBody>
                  <a:tcPr/>
                </a:tc>
                <a:extLst>
                  <a:ext uri="{0D108BD9-81ED-4DB2-BD59-A6C34878D82A}">
                    <a16:rowId xmlns:a16="http://schemas.microsoft.com/office/drawing/2014/main" val="3369581713"/>
                  </a:ext>
                </a:extLst>
              </a:tr>
            </a:tbl>
          </a:graphicData>
        </a:graphic>
      </p:graphicFrame>
    </p:spTree>
    <p:custDataLst>
      <p:tags r:id="rId1"/>
    </p:custDataLst>
  </p:cSld>
  <p:clrMapOvr>
    <a:masterClrMapping/>
  </p:clrMapOvr>
  <p:transition advTm="26000">
    <p:strips dir="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80933" name="Rectangle 5"/>
          <p:cNvSpPr>
            <a:spLocks noChangeArrowheads="1"/>
          </p:cNvSpPr>
          <p:nvPr/>
        </p:nvSpPr>
        <p:spPr bwMode="auto">
          <a:xfrm>
            <a:off x="304800" y="152400"/>
            <a:ext cx="8610600" cy="6324600"/>
          </a:xfrm>
          <a:prstGeom prst="rect">
            <a:avLst/>
          </a:prstGeom>
          <a:gradFill rotWithShape="1">
            <a:gsLst>
              <a:gs pos="0">
                <a:srgbClr val="006699"/>
              </a:gs>
              <a:gs pos="50000">
                <a:schemeClr val="bg1"/>
              </a:gs>
              <a:gs pos="100000">
                <a:srgbClr val="006699"/>
              </a:gs>
            </a:gsLst>
            <a:lin ang="2700000" scaled="1"/>
          </a:gradFill>
          <a:ln w="9525">
            <a:noFill/>
            <a:miter lim="800000"/>
            <a:headEnd/>
            <a:tailEnd/>
          </a:ln>
          <a:effectLst>
            <a:outerShdw dist="35921" dir="2700000" algn="ctr" rotWithShape="0">
              <a:schemeClr val="bg1"/>
            </a:outerShdw>
          </a:effectLst>
        </p:spPr>
        <p:txBody>
          <a:bodyPr wrap="none" anchor="ctr"/>
          <a:lstStyle/>
          <a:p>
            <a:pPr>
              <a:defRPr/>
            </a:pPr>
            <a:endParaRPr lang="en-US">
              <a:latin typeface="Arial" charset="0"/>
              <a:cs typeface="Arial" charset="0"/>
            </a:endParaRPr>
          </a:p>
        </p:txBody>
      </p:sp>
      <p:sp>
        <p:nvSpPr>
          <p:cNvPr id="7177" name="Text Box 9"/>
          <p:cNvSpPr txBox="1">
            <a:spLocks noChangeArrowheads="1"/>
          </p:cNvSpPr>
          <p:nvPr/>
        </p:nvSpPr>
        <p:spPr bwMode="auto">
          <a:xfrm>
            <a:off x="1143000" y="762000"/>
            <a:ext cx="7162800" cy="1220788"/>
          </a:xfrm>
          <a:prstGeom prst="rect">
            <a:avLst/>
          </a:prstGeom>
          <a:noFill/>
          <a:ln>
            <a:noFill/>
          </a:ln>
          <a:effectLst>
            <a:prstShdw prst="shdw18" dist="17961" dir="13500000">
              <a:schemeClr val="accent1">
                <a:gamma/>
                <a:shade val="60000"/>
                <a:invGamma/>
              </a:schemeClr>
            </a:prstShdw>
          </a:effectLst>
          <a:extLst>
            <a:ext uri="{909E8E84-426E-40DD-AFC4-6F175D3DCCD1}">
              <a14:hiddenFill xmlns:a14="http://schemas.microsoft.com/office/drawing/2010/main">
                <a:gradFill rotWithShape="1">
                  <a:gsLst>
                    <a:gs pos="0">
                      <a:schemeClr val="accent1"/>
                    </a:gs>
                    <a:gs pos="50000">
                      <a:schemeClr val="bg1"/>
                    </a:gs>
                    <a:gs pos="100000">
                      <a:schemeClr val="accent1"/>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Lst>
        </p:spPr>
        <p:txBody>
          <a:bodyPr>
            <a:spAutoFit/>
          </a:bodyPr>
          <a:lstStyle/>
          <a:p>
            <a:pPr algn="r">
              <a:spcBef>
                <a:spcPct val="50000"/>
              </a:spcBef>
            </a:pPr>
            <a:r>
              <a:rPr lang="fa-IR" altLang="en-US" sz="2000" dirty="0">
                <a:cs typeface="B Sina" panose="00000700000000000000" pitchFamily="2" charset="-78"/>
              </a:rPr>
              <a:t>موضوع تحقیق :</a:t>
            </a:r>
            <a:r>
              <a:rPr lang="fa-IR" altLang="en-US" dirty="0"/>
              <a:t> </a:t>
            </a:r>
          </a:p>
          <a:p>
            <a:pPr algn="r">
              <a:spcBef>
                <a:spcPct val="50000"/>
              </a:spcBef>
            </a:pPr>
            <a:r>
              <a:rPr lang="fa-IR" altLang="en-US" dirty="0"/>
              <a:t>                                 </a:t>
            </a:r>
            <a:r>
              <a:rPr lang="fa-IR" altLang="en-US" sz="3600" dirty="0">
                <a:cs typeface="B Jadid" panose="00000700000000000000" pitchFamily="2" charset="-78"/>
              </a:rPr>
              <a:t>سیستم حقوق و دستمزد</a:t>
            </a:r>
            <a:endParaRPr lang="en-US" altLang="en-US" sz="3600" dirty="0">
              <a:cs typeface="B Jadid" panose="00000700000000000000" pitchFamily="2" charset="-78"/>
            </a:endParaRPr>
          </a:p>
        </p:txBody>
      </p:sp>
      <p:sp>
        <p:nvSpPr>
          <p:cNvPr id="7178" name="Text Box 10"/>
          <p:cNvSpPr txBox="1">
            <a:spLocks noChangeArrowheads="1"/>
          </p:cNvSpPr>
          <p:nvPr/>
        </p:nvSpPr>
        <p:spPr bwMode="auto">
          <a:xfrm>
            <a:off x="1790700" y="2086768"/>
            <a:ext cx="6400800" cy="1038225"/>
          </a:xfrm>
          <a:prstGeom prst="rect">
            <a:avLst/>
          </a:prstGeom>
          <a:noFill/>
          <a:ln>
            <a:noFill/>
          </a:ln>
          <a:effectLst>
            <a:prstShdw prst="shdw18" dist="17961" dir="13500000">
              <a:schemeClr val="accent1">
                <a:gamma/>
                <a:shade val="60000"/>
                <a:invGamma/>
              </a:schemeClr>
            </a:prstShdw>
          </a:effectLst>
          <a:extLst>
            <a:ext uri="{909E8E84-426E-40DD-AFC4-6F175D3DCCD1}">
              <a14:hiddenFill xmlns:a14="http://schemas.microsoft.com/office/drawing/2010/main">
                <a:gradFill rotWithShape="1">
                  <a:gsLst>
                    <a:gs pos="0">
                      <a:schemeClr val="accent1"/>
                    </a:gs>
                    <a:gs pos="50000">
                      <a:schemeClr val="bg1"/>
                    </a:gs>
                    <a:gs pos="100000">
                      <a:schemeClr val="accent1"/>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Lst>
        </p:spPr>
        <p:txBody>
          <a:bodyPr>
            <a:spAutoFit/>
          </a:bodyPr>
          <a:lstStyle/>
          <a:p>
            <a:pPr algn="r">
              <a:spcBef>
                <a:spcPct val="50000"/>
              </a:spcBef>
            </a:pPr>
            <a:r>
              <a:rPr lang="fa-IR" altLang="en-US" sz="2000" dirty="0">
                <a:cs typeface="B Sina" panose="00000700000000000000" pitchFamily="2" charset="-78"/>
              </a:rPr>
              <a:t>زیر نظر استاد ارجمند :</a:t>
            </a:r>
            <a:r>
              <a:rPr lang="fa-IR" altLang="en-US" dirty="0"/>
              <a:t> </a:t>
            </a:r>
          </a:p>
          <a:p>
            <a:pPr algn="r">
              <a:spcBef>
                <a:spcPct val="50000"/>
              </a:spcBef>
            </a:pPr>
            <a:r>
              <a:rPr lang="fa-IR" altLang="en-US" sz="2800" dirty="0">
                <a:cs typeface="B Elham" panose="00000400000000000000" pitchFamily="2" charset="-78"/>
              </a:rPr>
              <a:t>                                                جناب آقای طاهر نژاد</a:t>
            </a:r>
            <a:endParaRPr lang="en-US" altLang="en-US" sz="2800" dirty="0">
              <a:cs typeface="B Elham" panose="00000400000000000000" pitchFamily="2" charset="-78"/>
            </a:endParaRPr>
          </a:p>
        </p:txBody>
      </p:sp>
      <p:sp>
        <p:nvSpPr>
          <p:cNvPr id="7179" name="Text Box 11"/>
          <p:cNvSpPr txBox="1">
            <a:spLocks noChangeArrowheads="1"/>
          </p:cNvSpPr>
          <p:nvPr/>
        </p:nvSpPr>
        <p:spPr bwMode="auto">
          <a:xfrm>
            <a:off x="1562100" y="3211556"/>
            <a:ext cx="6629400" cy="2339102"/>
          </a:xfrm>
          <a:prstGeom prst="rect">
            <a:avLst/>
          </a:prstGeom>
          <a:noFill/>
          <a:ln>
            <a:noFill/>
          </a:ln>
          <a:effectLst>
            <a:prstShdw prst="shdw18" dist="17961" dir="13500000">
              <a:schemeClr val="accent1">
                <a:gamma/>
                <a:shade val="60000"/>
                <a:invGamma/>
              </a:schemeClr>
            </a:prstShdw>
          </a:effectLst>
          <a:extLst>
            <a:ext uri="{909E8E84-426E-40DD-AFC4-6F175D3DCCD1}">
              <a14:hiddenFill xmlns:a14="http://schemas.microsoft.com/office/drawing/2010/main">
                <a:gradFill rotWithShape="1">
                  <a:gsLst>
                    <a:gs pos="0">
                      <a:schemeClr val="accent1"/>
                    </a:gs>
                    <a:gs pos="50000">
                      <a:schemeClr val="bg1"/>
                    </a:gs>
                    <a:gs pos="100000">
                      <a:schemeClr val="accent1"/>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Lst>
        </p:spPr>
        <p:txBody>
          <a:bodyPr>
            <a:spAutoFit/>
          </a:bodyPr>
          <a:lstStyle/>
          <a:p>
            <a:pPr algn="r">
              <a:spcBef>
                <a:spcPct val="50000"/>
              </a:spcBef>
            </a:pPr>
            <a:r>
              <a:rPr lang="fa-IR" altLang="en-US" sz="2000" dirty="0">
                <a:cs typeface="B Sina" panose="00000700000000000000" pitchFamily="2" charset="-78"/>
              </a:rPr>
              <a:t>تهیه و تنظیم :</a:t>
            </a:r>
            <a:r>
              <a:rPr lang="fa-IR" altLang="en-US" dirty="0"/>
              <a:t> </a:t>
            </a:r>
          </a:p>
          <a:p>
            <a:pPr algn="r">
              <a:spcBef>
                <a:spcPct val="50000"/>
              </a:spcBef>
            </a:pPr>
            <a:r>
              <a:rPr lang="fa-IR" altLang="en-US" sz="2800" dirty="0">
                <a:cs typeface="B Elham" panose="00000400000000000000" pitchFamily="2" charset="-78"/>
              </a:rPr>
              <a:t>                                                سمیرا نادر </a:t>
            </a:r>
            <a:r>
              <a:rPr lang="fa-IR" altLang="en-US" sz="2800" dirty="0" smtClean="0">
                <a:cs typeface="B Elham" panose="00000400000000000000" pitchFamily="2" charset="-78"/>
              </a:rPr>
              <a:t>مزرجی</a:t>
            </a:r>
          </a:p>
          <a:p>
            <a:pPr algn="r">
              <a:spcBef>
                <a:spcPct val="50000"/>
              </a:spcBef>
            </a:pPr>
            <a:r>
              <a:rPr lang="fa-IR" altLang="en-US" sz="2800" dirty="0" smtClean="0">
                <a:cs typeface="B Elham" panose="00000400000000000000" pitchFamily="2" charset="-78"/>
              </a:rPr>
              <a:t>منبع:</a:t>
            </a:r>
          </a:p>
          <a:p>
            <a:pPr algn="ctr">
              <a:spcBef>
                <a:spcPct val="50000"/>
              </a:spcBef>
            </a:pPr>
            <a:r>
              <a:rPr lang="en-US" altLang="en-US" sz="2800" dirty="0" smtClean="0">
                <a:solidFill>
                  <a:srgbClr val="FF0000"/>
                </a:solidFill>
                <a:cs typeface="B Elham" panose="00000400000000000000" pitchFamily="2" charset="-78"/>
              </a:rPr>
              <a:t>Jozve.org</a:t>
            </a:r>
            <a:endParaRPr lang="en-US" altLang="en-US" sz="2800" dirty="0">
              <a:solidFill>
                <a:srgbClr val="FF0000"/>
              </a:solidFill>
              <a:cs typeface="B Elham" panose="00000400000000000000" pitchFamily="2" charset="-78"/>
            </a:endParaRPr>
          </a:p>
        </p:txBody>
      </p:sp>
      <p:sp>
        <p:nvSpPr>
          <p:cNvPr id="7180" name="Text Box 12"/>
          <p:cNvSpPr txBox="1">
            <a:spLocks noChangeArrowheads="1"/>
          </p:cNvSpPr>
          <p:nvPr/>
        </p:nvSpPr>
        <p:spPr bwMode="auto">
          <a:xfrm>
            <a:off x="3733800" y="5943600"/>
            <a:ext cx="1752600" cy="366713"/>
          </a:xfrm>
          <a:prstGeom prst="rect">
            <a:avLst/>
          </a:prstGeom>
          <a:noFill/>
          <a:ln>
            <a:noFill/>
          </a:ln>
          <a:effectLst>
            <a:prstShdw prst="shdw18" dist="17961" dir="13500000">
              <a:schemeClr val="accent1">
                <a:gamma/>
                <a:shade val="60000"/>
                <a:invGamma/>
              </a:schemeClr>
            </a:prstShdw>
          </a:effectLst>
          <a:extLst>
            <a:ext uri="{909E8E84-426E-40DD-AFC4-6F175D3DCCD1}">
              <a14:hiddenFill xmlns:a14="http://schemas.microsoft.com/office/drawing/2010/main">
                <a:gradFill rotWithShape="1">
                  <a:gsLst>
                    <a:gs pos="0">
                      <a:schemeClr val="accent1"/>
                    </a:gs>
                    <a:gs pos="50000">
                      <a:schemeClr val="bg1"/>
                    </a:gs>
                    <a:gs pos="100000">
                      <a:schemeClr val="accent1"/>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Lst>
        </p:spPr>
        <p:txBody>
          <a:bodyPr>
            <a:spAutoFit/>
          </a:bodyPr>
          <a:lstStyle/>
          <a:p>
            <a:pPr algn="ctr">
              <a:spcBef>
                <a:spcPct val="50000"/>
              </a:spcBef>
            </a:pPr>
            <a:r>
              <a:rPr lang="fa-IR" altLang="en-US" b="1"/>
              <a:t>پاییز 87</a:t>
            </a:r>
            <a:endParaRPr lang="en-US" altLang="en-US" b="1"/>
          </a:p>
        </p:txBody>
      </p:sp>
    </p:spTree>
    <p:custDataLst>
      <p:tags r:id="rId1"/>
    </p:custDataLst>
  </p:cSld>
  <p:clrMapOvr>
    <a:masterClrMapping/>
  </p:clrMapOvr>
  <p:transition advTm="5000">
    <p:cover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7177"/>
                                        </p:tgtEl>
                                        <p:attrNameLst>
                                          <p:attrName>style.visibility</p:attrName>
                                        </p:attrNameLst>
                                      </p:cBhvr>
                                      <p:to>
                                        <p:strVal val="visible"/>
                                      </p:to>
                                    </p:set>
                                    <p:anim calcmode="lin" valueType="num">
                                      <p:cBhvr>
                                        <p:cTn id="7" dur="500" fill="hold"/>
                                        <p:tgtEl>
                                          <p:spTgt spid="7177"/>
                                        </p:tgtEl>
                                        <p:attrNameLst>
                                          <p:attrName>ppt_w</p:attrName>
                                        </p:attrNameLst>
                                      </p:cBhvr>
                                      <p:tavLst>
                                        <p:tav tm="0">
                                          <p:val>
                                            <p:fltVal val="0"/>
                                          </p:val>
                                        </p:tav>
                                        <p:tav tm="100000">
                                          <p:val>
                                            <p:strVal val="#ppt_w"/>
                                          </p:val>
                                        </p:tav>
                                      </p:tavLst>
                                    </p:anim>
                                    <p:anim calcmode="lin" valueType="num">
                                      <p:cBhvr>
                                        <p:cTn id="8" dur="500" fill="hold"/>
                                        <p:tgtEl>
                                          <p:spTgt spid="7177"/>
                                        </p:tgtEl>
                                        <p:attrNameLst>
                                          <p:attrName>ppt_h</p:attrName>
                                        </p:attrNameLst>
                                      </p:cBhvr>
                                      <p:tavLst>
                                        <p:tav tm="0">
                                          <p:val>
                                            <p:fltVal val="0"/>
                                          </p:val>
                                        </p:tav>
                                        <p:tav tm="100000">
                                          <p:val>
                                            <p:strVal val="#ppt_h"/>
                                          </p:val>
                                        </p:tav>
                                      </p:tavLst>
                                    </p:anim>
                                    <p:animEffect transition="in" filter="fade">
                                      <p:cBhvr>
                                        <p:cTn id="9" dur="500"/>
                                        <p:tgtEl>
                                          <p:spTgt spid="7177"/>
                                        </p:tgtEl>
                                      </p:cBhvr>
                                    </p:animEffect>
                                  </p:childTnLst>
                                </p:cTn>
                              </p:par>
                            </p:childTnLst>
                          </p:cTn>
                        </p:par>
                        <p:par>
                          <p:cTn id="10" fill="hold" nodeType="afterGroup">
                            <p:stCondLst>
                              <p:cond delay="500"/>
                            </p:stCondLst>
                            <p:childTnLst>
                              <p:par>
                                <p:cTn id="11" presetID="53" presetClass="entr" presetSubtype="0" fill="hold" grpId="0" nodeType="afterEffect">
                                  <p:stCondLst>
                                    <p:cond delay="0"/>
                                  </p:stCondLst>
                                  <p:childTnLst>
                                    <p:set>
                                      <p:cBhvr>
                                        <p:cTn id="12" dur="1" fill="hold">
                                          <p:stCondLst>
                                            <p:cond delay="0"/>
                                          </p:stCondLst>
                                        </p:cTn>
                                        <p:tgtEl>
                                          <p:spTgt spid="7178"/>
                                        </p:tgtEl>
                                        <p:attrNameLst>
                                          <p:attrName>style.visibility</p:attrName>
                                        </p:attrNameLst>
                                      </p:cBhvr>
                                      <p:to>
                                        <p:strVal val="visible"/>
                                      </p:to>
                                    </p:set>
                                    <p:anim calcmode="lin" valueType="num">
                                      <p:cBhvr>
                                        <p:cTn id="13" dur="500" fill="hold"/>
                                        <p:tgtEl>
                                          <p:spTgt spid="7178"/>
                                        </p:tgtEl>
                                        <p:attrNameLst>
                                          <p:attrName>ppt_w</p:attrName>
                                        </p:attrNameLst>
                                      </p:cBhvr>
                                      <p:tavLst>
                                        <p:tav tm="0">
                                          <p:val>
                                            <p:fltVal val="0"/>
                                          </p:val>
                                        </p:tav>
                                        <p:tav tm="100000">
                                          <p:val>
                                            <p:strVal val="#ppt_w"/>
                                          </p:val>
                                        </p:tav>
                                      </p:tavLst>
                                    </p:anim>
                                    <p:anim calcmode="lin" valueType="num">
                                      <p:cBhvr>
                                        <p:cTn id="14" dur="500" fill="hold"/>
                                        <p:tgtEl>
                                          <p:spTgt spid="7178"/>
                                        </p:tgtEl>
                                        <p:attrNameLst>
                                          <p:attrName>ppt_h</p:attrName>
                                        </p:attrNameLst>
                                      </p:cBhvr>
                                      <p:tavLst>
                                        <p:tav tm="0">
                                          <p:val>
                                            <p:fltVal val="0"/>
                                          </p:val>
                                        </p:tav>
                                        <p:tav tm="100000">
                                          <p:val>
                                            <p:strVal val="#ppt_h"/>
                                          </p:val>
                                        </p:tav>
                                      </p:tavLst>
                                    </p:anim>
                                    <p:animEffect transition="in" filter="fade">
                                      <p:cBhvr>
                                        <p:cTn id="15" dur="500"/>
                                        <p:tgtEl>
                                          <p:spTgt spid="7178"/>
                                        </p:tgtEl>
                                      </p:cBhvr>
                                    </p:animEffect>
                                  </p:childTnLst>
                                </p:cTn>
                              </p:par>
                            </p:childTnLst>
                          </p:cTn>
                        </p:par>
                        <p:par>
                          <p:cTn id="16" fill="hold" nodeType="afterGroup">
                            <p:stCondLst>
                              <p:cond delay="1000"/>
                            </p:stCondLst>
                            <p:childTnLst>
                              <p:par>
                                <p:cTn id="17" presetID="53" presetClass="entr" presetSubtype="0" fill="hold" grpId="0" nodeType="afterEffect">
                                  <p:stCondLst>
                                    <p:cond delay="0"/>
                                  </p:stCondLst>
                                  <p:childTnLst>
                                    <p:set>
                                      <p:cBhvr>
                                        <p:cTn id="18" dur="1" fill="hold">
                                          <p:stCondLst>
                                            <p:cond delay="0"/>
                                          </p:stCondLst>
                                        </p:cTn>
                                        <p:tgtEl>
                                          <p:spTgt spid="7179"/>
                                        </p:tgtEl>
                                        <p:attrNameLst>
                                          <p:attrName>style.visibility</p:attrName>
                                        </p:attrNameLst>
                                      </p:cBhvr>
                                      <p:to>
                                        <p:strVal val="visible"/>
                                      </p:to>
                                    </p:set>
                                    <p:anim calcmode="lin" valueType="num">
                                      <p:cBhvr>
                                        <p:cTn id="19" dur="500" fill="hold"/>
                                        <p:tgtEl>
                                          <p:spTgt spid="7179"/>
                                        </p:tgtEl>
                                        <p:attrNameLst>
                                          <p:attrName>ppt_w</p:attrName>
                                        </p:attrNameLst>
                                      </p:cBhvr>
                                      <p:tavLst>
                                        <p:tav tm="0">
                                          <p:val>
                                            <p:fltVal val="0"/>
                                          </p:val>
                                        </p:tav>
                                        <p:tav tm="100000">
                                          <p:val>
                                            <p:strVal val="#ppt_w"/>
                                          </p:val>
                                        </p:tav>
                                      </p:tavLst>
                                    </p:anim>
                                    <p:anim calcmode="lin" valueType="num">
                                      <p:cBhvr>
                                        <p:cTn id="20" dur="500" fill="hold"/>
                                        <p:tgtEl>
                                          <p:spTgt spid="7179"/>
                                        </p:tgtEl>
                                        <p:attrNameLst>
                                          <p:attrName>ppt_h</p:attrName>
                                        </p:attrNameLst>
                                      </p:cBhvr>
                                      <p:tavLst>
                                        <p:tav tm="0">
                                          <p:val>
                                            <p:fltVal val="0"/>
                                          </p:val>
                                        </p:tav>
                                        <p:tav tm="100000">
                                          <p:val>
                                            <p:strVal val="#ppt_h"/>
                                          </p:val>
                                        </p:tav>
                                      </p:tavLst>
                                    </p:anim>
                                    <p:animEffect transition="in" filter="fade">
                                      <p:cBhvr>
                                        <p:cTn id="21" dur="500"/>
                                        <p:tgtEl>
                                          <p:spTgt spid="7179"/>
                                        </p:tgtEl>
                                      </p:cBhvr>
                                    </p:animEffect>
                                  </p:childTnLst>
                                </p:cTn>
                              </p:par>
                            </p:childTnLst>
                          </p:cTn>
                        </p:par>
                        <p:par>
                          <p:cTn id="22" fill="hold" nodeType="afterGroup">
                            <p:stCondLst>
                              <p:cond delay="1500"/>
                            </p:stCondLst>
                            <p:childTnLst>
                              <p:par>
                                <p:cTn id="23" presetID="29" presetClass="entr" presetSubtype="0" fill="hold" grpId="0" nodeType="afterEffect">
                                  <p:stCondLst>
                                    <p:cond delay="0"/>
                                  </p:stCondLst>
                                  <p:childTnLst>
                                    <p:set>
                                      <p:cBhvr>
                                        <p:cTn id="24" dur="1" fill="hold">
                                          <p:stCondLst>
                                            <p:cond delay="0"/>
                                          </p:stCondLst>
                                        </p:cTn>
                                        <p:tgtEl>
                                          <p:spTgt spid="7180"/>
                                        </p:tgtEl>
                                        <p:attrNameLst>
                                          <p:attrName>style.visibility</p:attrName>
                                        </p:attrNameLst>
                                      </p:cBhvr>
                                      <p:to>
                                        <p:strVal val="visible"/>
                                      </p:to>
                                    </p:set>
                                    <p:anim calcmode="lin" valueType="num">
                                      <p:cBhvr>
                                        <p:cTn id="25" dur="1000" fill="hold"/>
                                        <p:tgtEl>
                                          <p:spTgt spid="7180"/>
                                        </p:tgtEl>
                                        <p:attrNameLst>
                                          <p:attrName>ppt_x</p:attrName>
                                        </p:attrNameLst>
                                      </p:cBhvr>
                                      <p:tavLst>
                                        <p:tav tm="0">
                                          <p:val>
                                            <p:strVal val="#ppt_x-.2"/>
                                          </p:val>
                                        </p:tav>
                                        <p:tav tm="100000">
                                          <p:val>
                                            <p:strVal val="#ppt_x"/>
                                          </p:val>
                                        </p:tav>
                                      </p:tavLst>
                                    </p:anim>
                                    <p:anim calcmode="lin" valueType="num">
                                      <p:cBhvr>
                                        <p:cTn id="26" dur="1000" fill="hold"/>
                                        <p:tgtEl>
                                          <p:spTgt spid="7180"/>
                                        </p:tgtEl>
                                        <p:attrNameLst>
                                          <p:attrName>ppt_y</p:attrName>
                                        </p:attrNameLst>
                                      </p:cBhvr>
                                      <p:tavLst>
                                        <p:tav tm="0">
                                          <p:val>
                                            <p:strVal val="#ppt_y"/>
                                          </p:val>
                                        </p:tav>
                                        <p:tav tm="100000">
                                          <p:val>
                                            <p:strVal val="#ppt_y"/>
                                          </p:val>
                                        </p:tav>
                                      </p:tavLst>
                                    </p:anim>
                                    <p:animEffect transition="in" filter="wipe(right)" prLst="gradientSize: 0.1">
                                      <p:cBhvr>
                                        <p:cTn id="27" dur="1000"/>
                                        <p:tgtEl>
                                          <p:spTgt spid="71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7" grpId="0"/>
      <p:bldP spid="7178" grpId="0"/>
      <p:bldP spid="7179" grpId="0"/>
      <p:bldP spid="7180" grpId="0"/>
    </p:bldLst>
  </p:timing>
</p:sld>
</file>

<file path=ppt/slides/slide20.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pic>
        <p:nvPicPr>
          <p:cNvPr id="29698" name="Picture 35" descr="blue_weav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339725"/>
            <a:ext cx="8534400" cy="6264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29796" name="Group 100"/>
          <p:cNvGraphicFramePr>
            <a:graphicFrameLocks noGrp="1"/>
          </p:cNvGraphicFramePr>
          <p:nvPr/>
        </p:nvGraphicFramePr>
        <p:xfrm>
          <a:off x="304800" y="838200"/>
          <a:ext cx="8534400" cy="5175250"/>
        </p:xfrm>
        <a:graphic>
          <a:graphicData uri="http://schemas.openxmlformats.org/drawingml/2006/table">
            <a:tbl>
              <a:tblPr rtl="1"/>
              <a:tblGrid>
                <a:gridCol w="2844800">
                  <a:extLst>
                    <a:ext uri="{9D8B030D-6E8A-4147-A177-3AD203B41FA5}">
                      <a16:colId xmlns:a16="http://schemas.microsoft.com/office/drawing/2014/main" val="2026625565"/>
                    </a:ext>
                  </a:extLst>
                </a:gridCol>
                <a:gridCol w="2844800">
                  <a:extLst>
                    <a:ext uri="{9D8B030D-6E8A-4147-A177-3AD203B41FA5}">
                      <a16:colId xmlns:a16="http://schemas.microsoft.com/office/drawing/2014/main" val="3672932141"/>
                    </a:ext>
                  </a:extLst>
                </a:gridCol>
                <a:gridCol w="2844800">
                  <a:extLst>
                    <a:ext uri="{9D8B030D-6E8A-4147-A177-3AD203B41FA5}">
                      <a16:colId xmlns:a16="http://schemas.microsoft.com/office/drawing/2014/main" val="1175264951"/>
                    </a:ext>
                  </a:extLst>
                </a:gridCol>
              </a:tblGrid>
              <a:tr h="536575">
                <a:tc gridSpan="3">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r" defTabSz="914400" rtl="1" eaLnBrk="0" fontAlgn="base" latinLnBrk="0" hangingPunct="0">
                        <a:lnSpc>
                          <a:spcPct val="100000"/>
                        </a:lnSpc>
                        <a:spcBef>
                          <a:spcPct val="0"/>
                        </a:spcBef>
                        <a:spcAft>
                          <a:spcPct val="0"/>
                        </a:spcAft>
                        <a:buClrTx/>
                        <a:buSzTx/>
                        <a:buFontTx/>
                        <a:buNone/>
                        <a:tabLst/>
                      </a:pPr>
                      <a:r>
                        <a:rPr kumimoji="0" lang="fa-IR" altLang="en-US" sz="1800" b="0" i="0" u="none" strike="noStrike" cap="none" normalizeH="0" baseline="0" smtClean="0">
                          <a:ln>
                            <a:noFill/>
                          </a:ln>
                          <a:solidFill>
                            <a:srgbClr val="FF3300"/>
                          </a:solidFill>
                          <a:effectLst/>
                          <a:latin typeface="Times New Roman" panose="02020603050405020304" pitchFamily="18" charset="0"/>
                          <a:ea typeface="Times New Roman" panose="02020603050405020304" pitchFamily="18" charset="0"/>
                          <a:cs typeface="B Yagut" panose="00000400000000000000" pitchFamily="2" charset="-78"/>
                        </a:rPr>
                        <a:t>نام  آقاي / خانم    موسي طاهري              شماره پرسنلي1070          پرداختي ماه تير               سال 1385</a:t>
                      </a:r>
                      <a:endParaRPr kumimoji="0" lang="fa-IR" altLang="en-US" sz="1800" b="0" i="0" u="none" strike="noStrike" cap="none" normalizeH="0" baseline="0" smtClean="0">
                        <a:ln>
                          <a:noFill/>
                        </a:ln>
                        <a:solidFill>
                          <a:srgbClr val="FF3300"/>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855529427"/>
                  </a:ext>
                </a:extLst>
              </a:tr>
              <a:tr h="557213">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800" b="0" i="0" u="none" strike="noStrike" cap="none" normalizeH="0" baseline="0" smtClean="0">
                          <a:ln>
                            <a:noFill/>
                          </a:ln>
                          <a:solidFill>
                            <a:srgbClr val="EB99E1"/>
                          </a:solidFill>
                          <a:effectLst/>
                          <a:latin typeface="Times New Roman" panose="02020603050405020304" pitchFamily="18" charset="0"/>
                          <a:ea typeface="Times New Roman" panose="02020603050405020304" pitchFamily="18" charset="0"/>
                          <a:cs typeface="B Yagut" panose="00000400000000000000" pitchFamily="2" charset="-78"/>
                        </a:rPr>
                        <a:t>كاركرد</a:t>
                      </a:r>
                      <a:endParaRPr kumimoji="0" lang="fa-IR" altLang="en-US" sz="1800" b="0" i="0" u="none" strike="noStrike" cap="none" normalizeH="0" baseline="0" smtClean="0">
                        <a:ln>
                          <a:noFill/>
                        </a:ln>
                        <a:solidFill>
                          <a:srgbClr val="EB99E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800" b="0" i="0" u="none" strike="noStrike" cap="none" normalizeH="0" baseline="0" smtClean="0">
                          <a:ln>
                            <a:noFill/>
                          </a:ln>
                          <a:solidFill>
                            <a:srgbClr val="EB99E1"/>
                          </a:solidFill>
                          <a:effectLst/>
                          <a:latin typeface="Times New Roman" panose="02020603050405020304" pitchFamily="18" charset="0"/>
                          <a:ea typeface="Times New Roman" panose="02020603050405020304" pitchFamily="18" charset="0"/>
                          <a:cs typeface="B Yagut" panose="00000400000000000000" pitchFamily="2" charset="-78"/>
                        </a:rPr>
                        <a:t>مزايا</a:t>
                      </a:r>
                      <a:endParaRPr kumimoji="0" lang="fa-IR" altLang="en-US" sz="1800" b="0" i="0" u="none" strike="noStrike" cap="none" normalizeH="0" baseline="0" smtClean="0">
                        <a:ln>
                          <a:noFill/>
                        </a:ln>
                        <a:solidFill>
                          <a:srgbClr val="EB99E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800" b="0" i="0" u="none" strike="noStrike" cap="none" normalizeH="0" baseline="0" smtClean="0">
                          <a:ln>
                            <a:noFill/>
                          </a:ln>
                          <a:solidFill>
                            <a:srgbClr val="EB99E1"/>
                          </a:solidFill>
                          <a:effectLst/>
                          <a:latin typeface="Times New Roman" panose="02020603050405020304" pitchFamily="18" charset="0"/>
                          <a:ea typeface="Times New Roman" panose="02020603050405020304" pitchFamily="18" charset="0"/>
                          <a:cs typeface="B Yagut" panose="00000400000000000000" pitchFamily="2" charset="-78"/>
                        </a:rPr>
                        <a:t>كسور</a:t>
                      </a:r>
                      <a:endParaRPr kumimoji="0" lang="fa-IR" altLang="en-US" sz="1800" b="0" i="0" u="none" strike="noStrike" cap="none" normalizeH="0" baseline="0" smtClean="0">
                        <a:ln>
                          <a:noFill/>
                        </a:ln>
                        <a:solidFill>
                          <a:srgbClr val="EB99E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539246960"/>
                  </a:ext>
                </a:extLst>
              </a:tr>
              <a:tr h="2970213">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fa-IR" altLang="en-US" sz="18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Yagut" panose="00000400000000000000" pitchFamily="2" charset="-78"/>
                        </a:rPr>
                        <a:t>كاركرد اضافه كاري  44</a:t>
                      </a:r>
                      <a:endParaRPr kumimoji="0" lang="fa-IR" altLang="en-US" sz="18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tabLst>
                          <a:tab pos="1965325" algn="r"/>
                        </a:tabLst>
                        <a:defRPr sz="2800">
                          <a:solidFill>
                            <a:schemeClr val="tx1"/>
                          </a:solidFill>
                          <a:latin typeface="Arial" panose="020B0604020202020204" pitchFamily="34" charset="0"/>
                          <a:cs typeface="Arial" panose="020B0604020202020204" pitchFamily="34" charset="0"/>
                        </a:defRPr>
                      </a:lvl1pPr>
                      <a:lvl2pPr>
                        <a:spcBef>
                          <a:spcPct val="20000"/>
                        </a:spcBef>
                        <a:tabLst>
                          <a:tab pos="1965325" algn="r"/>
                        </a:tabLst>
                        <a:defRPr sz="2400">
                          <a:solidFill>
                            <a:schemeClr val="tx1"/>
                          </a:solidFill>
                          <a:latin typeface="Arial" panose="020B0604020202020204" pitchFamily="34" charset="0"/>
                          <a:cs typeface="Arial" panose="020B0604020202020204" pitchFamily="34" charset="0"/>
                        </a:defRPr>
                      </a:lvl2pPr>
                      <a:lvl3pPr>
                        <a:spcBef>
                          <a:spcPct val="20000"/>
                        </a:spcBef>
                        <a:tabLst>
                          <a:tab pos="1965325" algn="r"/>
                        </a:tabLst>
                        <a:defRPr sz="2000">
                          <a:solidFill>
                            <a:schemeClr val="tx1"/>
                          </a:solidFill>
                          <a:latin typeface="Arial" panose="020B0604020202020204" pitchFamily="34" charset="0"/>
                          <a:cs typeface="Arial" panose="020B0604020202020204" pitchFamily="34" charset="0"/>
                        </a:defRPr>
                      </a:lvl3pPr>
                      <a:lvl4pPr>
                        <a:spcBef>
                          <a:spcPct val="20000"/>
                        </a:spcBef>
                        <a:tabLst>
                          <a:tab pos="1965325" algn="r"/>
                        </a:tabLst>
                        <a:defRPr>
                          <a:solidFill>
                            <a:schemeClr val="tx1"/>
                          </a:solidFill>
                          <a:latin typeface="Arial" panose="020B0604020202020204" pitchFamily="34" charset="0"/>
                          <a:cs typeface="Arial" panose="020B0604020202020204" pitchFamily="34" charset="0"/>
                        </a:defRPr>
                      </a:lvl4pPr>
                      <a:lvl5pPr>
                        <a:spcBef>
                          <a:spcPct val="20000"/>
                        </a:spcBef>
                        <a:tabLst>
                          <a:tab pos="1965325" algn="r"/>
                        </a:tabLst>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tabLst>
                          <a:tab pos="1965325" algn="r"/>
                        </a:tabLs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tabLst>
                          <a:tab pos="1965325" algn="r"/>
                        </a:tabLs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tabLst>
                          <a:tab pos="1965325" algn="r"/>
                        </a:tabLs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tabLst>
                          <a:tab pos="1965325" algn="r"/>
                        </a:tabLst>
                        <a:defRPr>
                          <a:solidFill>
                            <a:schemeClr val="tx1"/>
                          </a:solidFill>
                          <a:latin typeface="Arial" panose="020B0604020202020204" pitchFamily="34" charset="0"/>
                          <a:cs typeface="Arial" panose="020B0604020202020204" pitchFamily="34" charset="0"/>
                        </a:defRPr>
                      </a:lvl9pPr>
                    </a:lstStyle>
                    <a:p>
                      <a:pPr marL="0" marR="0" lvl="0" indent="0" algn="r" defTabSz="914400" rtl="1" eaLnBrk="0" fontAlgn="base" latinLnBrk="0" hangingPunct="0">
                        <a:lnSpc>
                          <a:spcPct val="100000"/>
                        </a:lnSpc>
                        <a:spcBef>
                          <a:spcPct val="0"/>
                        </a:spcBef>
                        <a:spcAft>
                          <a:spcPct val="0"/>
                        </a:spcAft>
                        <a:buClrTx/>
                        <a:buSzTx/>
                        <a:buFontTx/>
                        <a:buNone/>
                        <a:tabLst>
                          <a:tab pos="1965325" algn="r"/>
                        </a:tabLst>
                      </a:pPr>
                      <a:r>
                        <a:rPr kumimoji="0" lang="fa-IR" altLang="en-US" sz="18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Yagut" panose="00000400000000000000" pitchFamily="2" charset="-78"/>
                        </a:rPr>
                        <a:t>حقوق ثابت                   3520000</a:t>
                      </a:r>
                      <a:endParaRPr kumimoji="0" lang="en-US" altLang="en-US" sz="18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Yagut" panose="00000400000000000000" pitchFamily="2" charset="-78"/>
                      </a:endParaRPr>
                    </a:p>
                    <a:p>
                      <a:pPr marL="0" marR="0" lvl="0" indent="0" algn="r" defTabSz="914400" rtl="1" eaLnBrk="0" fontAlgn="base" latinLnBrk="0" hangingPunct="0">
                        <a:lnSpc>
                          <a:spcPct val="100000"/>
                        </a:lnSpc>
                        <a:spcBef>
                          <a:spcPct val="0"/>
                        </a:spcBef>
                        <a:spcAft>
                          <a:spcPct val="0"/>
                        </a:spcAft>
                        <a:buClrTx/>
                        <a:buSzTx/>
                        <a:buFontTx/>
                        <a:buNone/>
                        <a:tabLst>
                          <a:tab pos="1965325" algn="r"/>
                        </a:tabLst>
                      </a:pPr>
                      <a:r>
                        <a:rPr kumimoji="0" lang="fa-IR" altLang="en-US" sz="18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Yagut" panose="00000400000000000000" pitchFamily="2" charset="-78"/>
                        </a:rPr>
                        <a:t>اضافه كاري                  1232000 </a:t>
                      </a:r>
                      <a:endParaRPr kumimoji="0" lang="en-US" altLang="en-US" sz="1800" b="0"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r" defTabSz="914400" rtl="1" eaLnBrk="0" fontAlgn="base" latinLnBrk="0" hangingPunct="0">
                        <a:lnSpc>
                          <a:spcPct val="100000"/>
                        </a:lnSpc>
                        <a:spcBef>
                          <a:spcPct val="0"/>
                        </a:spcBef>
                        <a:spcAft>
                          <a:spcPct val="0"/>
                        </a:spcAft>
                        <a:buClrTx/>
                        <a:buSzTx/>
                        <a:buFontTx/>
                        <a:buNone/>
                        <a:tabLst>
                          <a:tab pos="1965325" algn="r"/>
                        </a:tabLst>
                      </a:pPr>
                      <a:r>
                        <a:rPr kumimoji="0" lang="fa-IR" altLang="en-US" sz="1800" b="0" i="0" u="none" strike="noStrike" cap="none" normalizeH="0" baseline="0" smtClean="0">
                          <a:ln>
                            <a:noFill/>
                          </a:ln>
                          <a:solidFill>
                            <a:schemeClr val="tx1"/>
                          </a:solidFill>
                          <a:effectLst/>
                          <a:latin typeface="Times New Roman" panose="02020603050405020304" pitchFamily="18" charset="0"/>
                          <a:cs typeface="B Yagut" panose="00000400000000000000" pitchFamily="2" charset="-78"/>
                        </a:rPr>
                        <a:t>نوبت كاري                     -----  </a:t>
                      </a:r>
                      <a:endParaRPr kumimoji="0" lang="en-US" altLang="en-US" sz="1800" b="0"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r" defTabSz="914400" rtl="1" eaLnBrk="0" fontAlgn="base" latinLnBrk="0" hangingPunct="0">
                        <a:lnSpc>
                          <a:spcPct val="100000"/>
                        </a:lnSpc>
                        <a:spcBef>
                          <a:spcPct val="0"/>
                        </a:spcBef>
                        <a:spcAft>
                          <a:spcPct val="0"/>
                        </a:spcAft>
                        <a:buClrTx/>
                        <a:buSzTx/>
                        <a:buFontTx/>
                        <a:buNone/>
                        <a:tabLst>
                          <a:tab pos="1965325" algn="r"/>
                        </a:tabLst>
                      </a:pPr>
                      <a:r>
                        <a:rPr kumimoji="0" lang="fa-IR" altLang="en-US" sz="1800" b="0" i="0" u="none" strike="noStrike" cap="none" normalizeH="0" baseline="0" smtClean="0">
                          <a:ln>
                            <a:noFill/>
                          </a:ln>
                          <a:solidFill>
                            <a:schemeClr val="tx1"/>
                          </a:solidFill>
                          <a:effectLst/>
                          <a:latin typeface="Times New Roman" panose="02020603050405020304" pitchFamily="18" charset="0"/>
                          <a:cs typeface="B Yagut" panose="00000400000000000000" pitchFamily="2" charset="-78"/>
                        </a:rPr>
                        <a:t>پاداش                            ----- </a:t>
                      </a:r>
                      <a:endParaRPr kumimoji="0" lang="en-US" altLang="en-US" sz="1800" b="0"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r" defTabSz="914400" rtl="1" eaLnBrk="0" fontAlgn="base" latinLnBrk="0" hangingPunct="0">
                        <a:lnSpc>
                          <a:spcPct val="100000"/>
                        </a:lnSpc>
                        <a:spcBef>
                          <a:spcPct val="0"/>
                        </a:spcBef>
                        <a:spcAft>
                          <a:spcPct val="0"/>
                        </a:spcAft>
                        <a:buClrTx/>
                        <a:buSzTx/>
                        <a:buFontTx/>
                        <a:buNone/>
                        <a:tabLst>
                          <a:tab pos="1965325" algn="r"/>
                        </a:tabLst>
                      </a:pPr>
                      <a:r>
                        <a:rPr kumimoji="0" lang="fa-IR" altLang="en-US" sz="1800" b="0" i="0" u="none" strike="noStrike" cap="none" normalizeH="0" baseline="0" smtClean="0">
                          <a:ln>
                            <a:noFill/>
                          </a:ln>
                          <a:solidFill>
                            <a:schemeClr val="tx1"/>
                          </a:solidFill>
                          <a:effectLst/>
                          <a:latin typeface="Times New Roman" panose="02020603050405020304" pitchFamily="18" charset="0"/>
                          <a:cs typeface="B Yagut" panose="00000400000000000000" pitchFamily="2" charset="-78"/>
                        </a:rPr>
                        <a:t>حق مسكن                     200000      </a:t>
                      </a:r>
                      <a:endParaRPr kumimoji="0" lang="en-US" altLang="en-US" sz="1800" b="0"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r" defTabSz="914400" rtl="1" eaLnBrk="0" fontAlgn="base" latinLnBrk="0" hangingPunct="0">
                        <a:lnSpc>
                          <a:spcPct val="100000"/>
                        </a:lnSpc>
                        <a:spcBef>
                          <a:spcPct val="0"/>
                        </a:spcBef>
                        <a:spcAft>
                          <a:spcPct val="0"/>
                        </a:spcAft>
                        <a:buClrTx/>
                        <a:buSzTx/>
                        <a:buFontTx/>
                        <a:buNone/>
                        <a:tabLst>
                          <a:tab pos="1965325" algn="r"/>
                        </a:tabLst>
                      </a:pPr>
                      <a:r>
                        <a:rPr kumimoji="0" lang="fa-IR" altLang="en-US" sz="1800" b="0" i="0" u="none" strike="noStrike" cap="none" normalizeH="0" baseline="0" smtClean="0">
                          <a:ln>
                            <a:noFill/>
                          </a:ln>
                          <a:solidFill>
                            <a:schemeClr val="tx1"/>
                          </a:solidFill>
                          <a:effectLst/>
                          <a:latin typeface="Times New Roman" panose="02020603050405020304" pitchFamily="18" charset="0"/>
                          <a:cs typeface="B Yagut" panose="00000400000000000000" pitchFamily="2" charset="-78"/>
                        </a:rPr>
                        <a:t>حق خواربار                   110000                       </a:t>
                      </a:r>
                      <a:endParaRPr kumimoji="0" lang="en-US" altLang="en-US" sz="1800" b="0"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r" defTabSz="914400" rtl="1" eaLnBrk="0" fontAlgn="base" latinLnBrk="0" hangingPunct="0">
                        <a:lnSpc>
                          <a:spcPct val="100000"/>
                        </a:lnSpc>
                        <a:spcBef>
                          <a:spcPct val="0"/>
                        </a:spcBef>
                        <a:spcAft>
                          <a:spcPct val="0"/>
                        </a:spcAft>
                        <a:buClrTx/>
                        <a:buSzTx/>
                        <a:buFontTx/>
                        <a:buNone/>
                        <a:tabLst>
                          <a:tab pos="1965325" algn="r"/>
                        </a:tabLst>
                      </a:pPr>
                      <a:r>
                        <a:rPr kumimoji="0" lang="fa-IR" altLang="en-US" sz="1800" b="0" i="0" u="none" strike="noStrike" cap="none" normalizeH="0" baseline="0" smtClean="0">
                          <a:ln>
                            <a:noFill/>
                          </a:ln>
                          <a:solidFill>
                            <a:schemeClr val="tx1"/>
                          </a:solidFill>
                          <a:effectLst/>
                          <a:latin typeface="Times New Roman" panose="02020603050405020304" pitchFamily="18" charset="0"/>
                          <a:cs typeface="B Yagut" panose="00000400000000000000" pitchFamily="2" charset="-78"/>
                        </a:rPr>
                        <a:t>حق اولاد                        500000                      </a:t>
                      </a:r>
                      <a:endParaRPr kumimoji="0" lang="fa-IR" altLang="en-US" sz="1800"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r" defTabSz="914400" rtl="1" eaLnBrk="0" fontAlgn="base" latinLnBrk="0" hangingPunct="0">
                        <a:lnSpc>
                          <a:spcPct val="100000"/>
                        </a:lnSpc>
                        <a:spcBef>
                          <a:spcPct val="0"/>
                        </a:spcBef>
                        <a:spcAft>
                          <a:spcPct val="0"/>
                        </a:spcAft>
                        <a:buClrTx/>
                        <a:buSzTx/>
                        <a:buFontTx/>
                        <a:buNone/>
                        <a:tabLst/>
                      </a:pPr>
                      <a:r>
                        <a:rPr kumimoji="0" lang="fa-IR" altLang="en-US" sz="18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Yagut" panose="00000400000000000000" pitchFamily="2" charset="-78"/>
                        </a:rPr>
                        <a:t>بيمه                             389340</a:t>
                      </a:r>
                      <a:endParaRPr kumimoji="0" lang="en-US" altLang="en-US" sz="18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Yagut" panose="00000400000000000000" pitchFamily="2" charset="-78"/>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fa-IR" altLang="en-US" sz="18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Yagut" panose="00000400000000000000" pitchFamily="2" charset="-78"/>
                        </a:rPr>
                        <a:t>ماليات                          356200</a:t>
                      </a:r>
                      <a:endParaRPr kumimoji="0" lang="en-US" altLang="en-US" sz="1800" b="0"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fa-IR" altLang="en-US" sz="1800" b="0" i="0" u="none" strike="noStrike" cap="none" normalizeH="0" baseline="0" smtClean="0">
                          <a:ln>
                            <a:noFill/>
                          </a:ln>
                          <a:solidFill>
                            <a:schemeClr val="tx1"/>
                          </a:solidFill>
                          <a:effectLst/>
                          <a:latin typeface="Times New Roman" panose="02020603050405020304" pitchFamily="18" charset="0"/>
                          <a:cs typeface="B Yagut" panose="00000400000000000000" pitchFamily="2" charset="-78"/>
                        </a:rPr>
                        <a:t>وام                              500000                        </a:t>
                      </a:r>
                      <a:endParaRPr kumimoji="0" lang="en-US" altLang="en-US" sz="1800" b="0"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fa-IR" altLang="en-US" sz="1800" b="0" i="0" u="none" strike="noStrike" cap="none" normalizeH="0" baseline="0" smtClean="0">
                          <a:ln>
                            <a:noFill/>
                          </a:ln>
                          <a:solidFill>
                            <a:schemeClr val="tx1"/>
                          </a:solidFill>
                          <a:effectLst/>
                          <a:latin typeface="Times New Roman" panose="02020603050405020304" pitchFamily="18" charset="0"/>
                          <a:cs typeface="B Yagut" panose="00000400000000000000" pitchFamily="2" charset="-78"/>
                        </a:rPr>
                        <a:t> مساعده                      350000  </a:t>
                      </a:r>
                      <a:endParaRPr kumimoji="0" lang="fa-IR" altLang="en-US" sz="1800"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207084879"/>
                  </a:ext>
                </a:extLst>
              </a:tr>
              <a:tr h="554038">
                <a:tc rowSpan="2">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r" defTabSz="914400" rtl="1" eaLnBrk="0" fontAlgn="base" latinLnBrk="0" hangingPunct="0">
                        <a:lnSpc>
                          <a:spcPct val="100000"/>
                        </a:lnSpc>
                        <a:spcBef>
                          <a:spcPct val="0"/>
                        </a:spcBef>
                        <a:spcAft>
                          <a:spcPct val="0"/>
                        </a:spcAft>
                        <a:buClrTx/>
                        <a:buSzTx/>
                        <a:buFontTx/>
                        <a:buNone/>
                        <a:tabLst/>
                      </a:pPr>
                      <a:r>
                        <a:rPr kumimoji="0" lang="fa-IR" altLang="en-US" sz="18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Yagut" panose="00000400000000000000" pitchFamily="2" charset="-78"/>
                        </a:rPr>
                        <a:t>                  خالص پرداختي                 </a:t>
                      </a:r>
                      <a:endParaRPr kumimoji="0" lang="fa-IR" altLang="en-US" sz="18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r" defTabSz="914400" rtl="1" eaLnBrk="0" fontAlgn="base" latinLnBrk="0" hangingPunct="0">
                        <a:lnSpc>
                          <a:spcPct val="100000"/>
                        </a:lnSpc>
                        <a:spcBef>
                          <a:spcPct val="0"/>
                        </a:spcBef>
                        <a:spcAft>
                          <a:spcPct val="0"/>
                        </a:spcAft>
                        <a:buClrTx/>
                        <a:buSzTx/>
                        <a:buFontTx/>
                        <a:buNone/>
                        <a:tabLst/>
                      </a:pPr>
                      <a:r>
                        <a:rPr kumimoji="0" lang="fa-IR" altLang="en-US" sz="18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Yagut" panose="00000400000000000000" pitchFamily="2" charset="-78"/>
                        </a:rPr>
                        <a:t>جمع مزايا                5562000</a:t>
                      </a:r>
                      <a:endParaRPr kumimoji="0" lang="fa-IR" altLang="en-US" sz="18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rowSpan="2">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r" defTabSz="914400" rtl="1" eaLnBrk="0" fontAlgn="base" latinLnBrk="0" hangingPunct="0">
                        <a:lnSpc>
                          <a:spcPct val="100000"/>
                        </a:lnSpc>
                        <a:spcBef>
                          <a:spcPct val="0"/>
                        </a:spcBef>
                        <a:spcAft>
                          <a:spcPct val="0"/>
                        </a:spcAft>
                        <a:buClrTx/>
                        <a:buSzTx/>
                        <a:buFontTx/>
                        <a:buNone/>
                        <a:tabLst/>
                      </a:pPr>
                      <a:r>
                        <a:rPr kumimoji="0" lang="fa-IR" altLang="en-US" sz="18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Yagut" panose="00000400000000000000" pitchFamily="2" charset="-78"/>
                        </a:rPr>
                        <a:t>جمع كسور                  1595540</a:t>
                      </a:r>
                      <a:endParaRPr kumimoji="0" lang="fa-IR" altLang="en-US" sz="18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603853174"/>
                  </a:ext>
                </a:extLst>
              </a:tr>
              <a:tr h="557213">
                <a:tc vMerge="1">
                  <a:txBody>
                    <a:bodyPr/>
                    <a:lstStyle/>
                    <a:p>
                      <a:endParaRPr lang="en-US"/>
                    </a:p>
                  </a:txBody>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a:spcBef>
                          <a:spcPct val="20000"/>
                        </a:spcBef>
                        <a:defRPr sz="2400">
                          <a:solidFill>
                            <a:schemeClr val="tx1"/>
                          </a:solidFill>
                          <a:latin typeface="Arial" panose="020B0604020202020204" pitchFamily="34" charset="0"/>
                          <a:cs typeface="Arial" panose="020B0604020202020204" pitchFamily="34" charset="0"/>
                        </a:defRPr>
                      </a:lvl2pPr>
                      <a:lvl3pPr>
                        <a:spcBef>
                          <a:spcPct val="20000"/>
                        </a:spcBef>
                        <a:defRPr sz="2000">
                          <a:solidFill>
                            <a:schemeClr val="tx1"/>
                          </a:solidFill>
                          <a:latin typeface="Arial" panose="020B0604020202020204" pitchFamily="34" charset="0"/>
                          <a:cs typeface="Arial" panose="020B0604020202020204" pitchFamily="34" charset="0"/>
                        </a:defRPr>
                      </a:lvl3pPr>
                      <a:lvl4pPr>
                        <a:spcBef>
                          <a:spcPct val="20000"/>
                        </a:spcBef>
                        <a:defRPr>
                          <a:solidFill>
                            <a:schemeClr val="tx1"/>
                          </a:solidFill>
                          <a:latin typeface="Arial" panose="020B0604020202020204" pitchFamily="34" charset="0"/>
                          <a:cs typeface="Arial" panose="020B0604020202020204" pitchFamily="34" charset="0"/>
                        </a:defRPr>
                      </a:lvl4pPr>
                      <a:lvl5pPr>
                        <a:spcBef>
                          <a:spcPct val="20000"/>
                        </a:spcBef>
                        <a:defRPr>
                          <a:solidFill>
                            <a:schemeClr val="tx1"/>
                          </a:solidFill>
                          <a:latin typeface="Arial" panose="020B0604020202020204" pitchFamily="34" charset="0"/>
                          <a:cs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r" defTabSz="914400" rtl="1" eaLnBrk="0" fontAlgn="base" latinLnBrk="0" hangingPunct="0">
                        <a:lnSpc>
                          <a:spcPct val="100000"/>
                        </a:lnSpc>
                        <a:spcBef>
                          <a:spcPct val="0"/>
                        </a:spcBef>
                        <a:spcAft>
                          <a:spcPct val="0"/>
                        </a:spcAft>
                        <a:buClrTx/>
                        <a:buSzTx/>
                        <a:buFontTx/>
                        <a:buNone/>
                        <a:tabLst/>
                      </a:pPr>
                      <a:r>
                        <a:rPr kumimoji="0" lang="fa-IR" altLang="en-US" sz="18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B Yagut" panose="00000400000000000000" pitchFamily="2" charset="-78"/>
                        </a:rPr>
                        <a:t>                            3966460</a:t>
                      </a:r>
                      <a:endParaRPr kumimoji="0" lang="fa-IR" altLang="en-US" sz="18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vMerge="1">
                  <a:txBody>
                    <a:bodyPr/>
                    <a:lstStyle/>
                    <a:p>
                      <a:endParaRPr lang="en-US"/>
                    </a:p>
                  </a:txBody>
                  <a:tcPr/>
                </a:tc>
                <a:extLst>
                  <a:ext uri="{0D108BD9-81ED-4DB2-BD59-A6C34878D82A}">
                    <a16:rowId xmlns:a16="http://schemas.microsoft.com/office/drawing/2014/main" val="11489596"/>
                  </a:ext>
                </a:extLst>
              </a:tr>
            </a:tbl>
          </a:graphicData>
        </a:graphic>
      </p:graphicFrame>
    </p:spTree>
    <p:custDataLst>
      <p:tags r:id="rId1"/>
    </p:custDataLst>
  </p:cSld>
  <p:clrMapOvr>
    <a:masterClrMapping/>
  </p:clrMapOvr>
  <p:transition advTm="26000">
    <p:split orient="vert" dir="in"/>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0722" name="Picture 34" descr="blue_weav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339725"/>
            <a:ext cx="8534400" cy="6264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0199" name="Rectangle 23"/>
          <p:cNvSpPr>
            <a:spLocks noGrp="1" noChangeArrowheads="1"/>
          </p:cNvSpPr>
          <p:nvPr>
            <p:ph type="title"/>
          </p:nvPr>
        </p:nvSpPr>
        <p:spPr>
          <a:xfrm>
            <a:off x="304800" y="533400"/>
            <a:ext cx="8305800" cy="5867400"/>
          </a:xfrm>
          <a:noFill/>
        </p:spPr>
        <p:txBody>
          <a:bodyPr/>
          <a:lstStyle/>
          <a:p>
            <a:pPr algn="r" rtl="1" eaLnBrk="1" hangingPunct="1"/>
            <a:r>
              <a:rPr lang="fa-IR" altLang="en-US" sz="2800" b="1" smtClean="0">
                <a:solidFill>
                  <a:srgbClr val="FF3300"/>
                </a:solidFill>
                <a:cs typeface="B Jadid" panose="00000700000000000000" pitchFamily="2" charset="-78"/>
              </a:rPr>
              <a:t>پاداش:</a:t>
            </a:r>
            <a:br>
              <a:rPr lang="fa-IR" altLang="en-US" sz="2800" b="1" smtClean="0">
                <a:solidFill>
                  <a:srgbClr val="FF3300"/>
                </a:solidFill>
                <a:cs typeface="B Jadid" panose="00000700000000000000" pitchFamily="2" charset="-78"/>
              </a:rPr>
            </a:br>
            <a:r>
              <a:rPr lang="fa-IR" altLang="en-US" sz="2800" b="1" smtClean="0">
                <a:solidFill>
                  <a:srgbClr val="FF3300"/>
                </a:solidFill>
                <a:cs typeface="B Jadid" panose="00000700000000000000" pitchFamily="2" charset="-78"/>
              </a:rPr>
              <a:t/>
            </a:r>
            <a:br>
              <a:rPr lang="fa-IR" altLang="en-US" sz="2800" b="1" smtClean="0">
                <a:solidFill>
                  <a:srgbClr val="FF3300"/>
                </a:solidFill>
                <a:cs typeface="B Jadid" panose="00000700000000000000" pitchFamily="2" charset="-78"/>
              </a:rPr>
            </a:br>
            <a:r>
              <a:rPr lang="fa-IR" altLang="en-US" sz="2800" smtClean="0">
                <a:solidFill>
                  <a:schemeClr val="bg1"/>
                </a:solidFill>
              </a:rPr>
              <a:t>يكي از موارد درآمد كاركنان كه در اغلب مؤسسات براي تشويق و افزايش كارآيي علاوه بر حقوق و دستمزد و ساير مزايا محاسبه و پرداخت مي شود پاداش است. ميزان پاداش بر اساس، افزايش توليد، كاهش ضايعات ، ميزان سود مؤسسه طي دوره مالي و ساير موارد محاسبه مي شود در برخي از مؤسسات پاداش در پايان سال مالي بر اساس درصدي از سود مؤسسه محاسبه مي شود .</a:t>
            </a:r>
            <a:br>
              <a:rPr lang="fa-IR" altLang="en-US" sz="2800" smtClean="0">
                <a:solidFill>
                  <a:schemeClr val="bg1"/>
                </a:solidFill>
              </a:rPr>
            </a:br>
            <a:r>
              <a:rPr lang="fa-IR" altLang="en-US" sz="2800" smtClean="0">
                <a:solidFill>
                  <a:schemeClr val="bg1"/>
                </a:solidFill>
              </a:rPr>
              <a:t>شركت توليدي حسام بر اساس قرداد دسته جمعي در پايان سال به كاركنان خود از سود مازاد بر 3 ميليون، 15 درصد پاداش افزايش توليد پرداخت مي كند، در صورتي كه در سال 1376 سود اين شركت بالغ بر 12 ميليون ريال و نرخ ماليات بر درآمد 25% باشد: مطلوب است:</a:t>
            </a:r>
            <a:r>
              <a:rPr lang="fa-IR" altLang="en-US" sz="2800" b="1" smtClean="0">
                <a:solidFill>
                  <a:schemeClr val="bg1"/>
                </a:solidFill>
              </a:rPr>
              <a:t/>
            </a:r>
            <a:br>
              <a:rPr lang="fa-IR" altLang="en-US" sz="2800" b="1" smtClean="0">
                <a:solidFill>
                  <a:schemeClr val="bg1"/>
                </a:solidFill>
              </a:rPr>
            </a:br>
            <a:endParaRPr lang="en-US" altLang="en-US" smtClean="0">
              <a:solidFill>
                <a:schemeClr val="bg1"/>
              </a:solidFill>
            </a:endParaRPr>
          </a:p>
        </p:txBody>
      </p:sp>
    </p:spTree>
  </p:cSld>
  <p:clrMapOvr>
    <a:masterClrMapping/>
  </p:clrMapOvr>
  <p:transition advTm="30000"/>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0" presetClass="entr" presetSubtype="0" decel="100000" fill="hold" grpId="0" nodeType="withEffect">
                                  <p:stCondLst>
                                    <p:cond delay="0"/>
                                  </p:stCondLst>
                                  <p:childTnLst>
                                    <p:set>
                                      <p:cBhvr>
                                        <p:cTn id="6" dur="1" fill="hold">
                                          <p:stCondLst>
                                            <p:cond delay="0"/>
                                          </p:stCondLst>
                                        </p:cTn>
                                        <p:tgtEl>
                                          <p:spTgt spid="50199"/>
                                        </p:tgtEl>
                                        <p:attrNameLst>
                                          <p:attrName>style.visibility</p:attrName>
                                        </p:attrNameLst>
                                      </p:cBhvr>
                                      <p:to>
                                        <p:strVal val="visible"/>
                                      </p:to>
                                    </p:set>
                                    <p:anim calcmode="lin" valueType="num">
                                      <p:cBhvr>
                                        <p:cTn id="7" dur="1000" fill="hold"/>
                                        <p:tgtEl>
                                          <p:spTgt spid="50199"/>
                                        </p:tgtEl>
                                        <p:attrNameLst>
                                          <p:attrName>ppt_w</p:attrName>
                                        </p:attrNameLst>
                                      </p:cBhvr>
                                      <p:tavLst>
                                        <p:tav tm="0">
                                          <p:val>
                                            <p:strVal val="#ppt_w+.3"/>
                                          </p:val>
                                        </p:tav>
                                        <p:tav tm="100000">
                                          <p:val>
                                            <p:strVal val="#ppt_w"/>
                                          </p:val>
                                        </p:tav>
                                      </p:tavLst>
                                    </p:anim>
                                    <p:anim calcmode="lin" valueType="num">
                                      <p:cBhvr>
                                        <p:cTn id="8" dur="1000" fill="hold"/>
                                        <p:tgtEl>
                                          <p:spTgt spid="50199"/>
                                        </p:tgtEl>
                                        <p:attrNameLst>
                                          <p:attrName>ppt_h</p:attrName>
                                        </p:attrNameLst>
                                      </p:cBhvr>
                                      <p:tavLst>
                                        <p:tav tm="0">
                                          <p:val>
                                            <p:strVal val="#ppt_h"/>
                                          </p:val>
                                        </p:tav>
                                        <p:tav tm="100000">
                                          <p:val>
                                            <p:strVal val="#ppt_h"/>
                                          </p:val>
                                        </p:tav>
                                      </p:tavLst>
                                    </p:anim>
                                    <p:animEffect transition="in" filter="fade">
                                      <p:cBhvr>
                                        <p:cTn id="9" dur="1000"/>
                                        <p:tgtEl>
                                          <p:spTgt spid="501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9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8" name="Picture 35" descr="blue_weav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339725"/>
            <a:ext cx="8534400" cy="6264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109" name="Text Box 5"/>
          <p:cNvSpPr txBox="1">
            <a:spLocks noChangeArrowheads="1"/>
          </p:cNvSpPr>
          <p:nvPr/>
        </p:nvSpPr>
        <p:spPr bwMode="auto">
          <a:xfrm>
            <a:off x="304800" y="685800"/>
            <a:ext cx="8382000" cy="5367338"/>
          </a:xfrm>
          <a:prstGeom prst="rect">
            <a:avLst/>
          </a:prstGeom>
          <a:noFill/>
          <a:ln>
            <a:noFill/>
          </a:ln>
          <a:effectLst>
            <a:prstShdw prst="shdw18" dist="17961" dir="13500000">
              <a:schemeClr val="accent1">
                <a:gamma/>
                <a:shade val="60000"/>
                <a:invGamma/>
              </a:schemeClr>
            </a:prstShdw>
          </a:effectLst>
          <a:extLst>
            <a:ext uri="{909E8E84-426E-40DD-AFC4-6F175D3DCCD1}">
              <a14:hiddenFill xmlns:a14="http://schemas.microsoft.com/office/drawing/2010/main">
                <a:gradFill rotWithShape="1">
                  <a:gsLst>
                    <a:gs pos="0">
                      <a:schemeClr val="accent1"/>
                    </a:gs>
                    <a:gs pos="50000">
                      <a:schemeClr val="bg1"/>
                    </a:gs>
                    <a:gs pos="100000">
                      <a:schemeClr val="accent1"/>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Lst>
        </p:spPr>
        <p:txBody>
          <a:bodyPr>
            <a:spAutoFit/>
          </a:bodyPr>
          <a:lstStyle/>
          <a:p>
            <a:pPr algn="r"/>
            <a:r>
              <a:rPr lang="fa-IR" altLang="en-US" sz="2800">
                <a:solidFill>
                  <a:schemeClr val="hlink"/>
                </a:solidFill>
                <a:cs typeface="B Elham" panose="00000400000000000000" pitchFamily="2" charset="-78"/>
              </a:rPr>
              <a:t>محاسبه پاداش بر اساس هر يك از مبناي زير</a:t>
            </a:r>
            <a:r>
              <a:rPr lang="fa-IR" altLang="en-US" sz="2800"/>
              <a:t> </a:t>
            </a:r>
          </a:p>
          <a:p>
            <a:pPr algn="r"/>
            <a:endParaRPr lang="fa-IR" altLang="en-US" sz="2800"/>
          </a:p>
          <a:p>
            <a:pPr algn="r"/>
            <a:r>
              <a:rPr lang="fa-IR" altLang="en-US" sz="2800">
                <a:solidFill>
                  <a:srgbClr val="FF3300"/>
                </a:solidFill>
              </a:rPr>
              <a:t>1-بر مبناي سود قبل از كسر ماليات بر درآمد و پاداش:</a:t>
            </a:r>
          </a:p>
          <a:p>
            <a:pPr algn="r"/>
            <a:endParaRPr lang="fa-IR" altLang="en-US" sz="1600">
              <a:solidFill>
                <a:schemeClr val="bg1"/>
              </a:solidFill>
            </a:endParaRPr>
          </a:p>
          <a:p>
            <a:pPr algn="r"/>
            <a:r>
              <a:rPr lang="fa-IR" altLang="en-US" sz="2800">
                <a:solidFill>
                  <a:schemeClr val="bg1"/>
                </a:solidFill>
              </a:rPr>
              <a:t>9000000=3000000-12000000 سود مازاد بر سه ميليون ريال                    </a:t>
            </a:r>
            <a:endParaRPr lang="en-US" altLang="en-US" sz="2800">
              <a:solidFill>
                <a:schemeClr val="bg1"/>
              </a:solidFill>
            </a:endParaRPr>
          </a:p>
          <a:p>
            <a:pPr algn="r"/>
            <a:r>
              <a:rPr lang="en-US" altLang="en-US" sz="2800">
                <a:solidFill>
                  <a:schemeClr val="bg1"/>
                </a:solidFill>
              </a:rPr>
              <a:t>y </a:t>
            </a:r>
            <a:r>
              <a:rPr lang="fa-IR" altLang="en-US" sz="2800">
                <a:solidFill>
                  <a:schemeClr val="bg1"/>
                </a:solidFill>
              </a:rPr>
              <a:t>  ماليات=</a:t>
            </a:r>
            <a:r>
              <a:rPr lang="en-US" altLang="en-US" sz="2800">
                <a:solidFill>
                  <a:schemeClr val="bg1"/>
                </a:solidFill>
              </a:rPr>
              <a:t>                            x </a:t>
            </a:r>
            <a:r>
              <a:rPr lang="fa-IR" altLang="en-US" sz="2800">
                <a:solidFill>
                  <a:schemeClr val="bg1"/>
                </a:solidFill>
              </a:rPr>
              <a:t>             پاداش=</a:t>
            </a:r>
          </a:p>
          <a:p>
            <a:pPr algn="r"/>
            <a:endParaRPr lang="fa-IR" altLang="en-US" b="1">
              <a:solidFill>
                <a:schemeClr val="bg1"/>
              </a:solidFill>
            </a:endParaRPr>
          </a:p>
          <a:p>
            <a:pPr algn="r"/>
            <a:r>
              <a:rPr lang="en-US" altLang="en-US" sz="2800" b="1">
                <a:solidFill>
                  <a:schemeClr val="bg1"/>
                </a:solidFill>
              </a:rPr>
              <a:t>x=%15(9000000)</a:t>
            </a:r>
            <a:r>
              <a:rPr lang="fa-IR" altLang="en-US" sz="2800" b="1">
                <a:solidFill>
                  <a:schemeClr val="bg1"/>
                </a:solidFill>
              </a:rPr>
              <a:t>                                 1350000=</a:t>
            </a:r>
            <a:r>
              <a:rPr lang="en-US" altLang="en-US" b="1"/>
              <a:t> </a:t>
            </a:r>
            <a:endParaRPr lang="en-US" altLang="en-US" sz="2800" b="1"/>
          </a:p>
          <a:p>
            <a:pPr algn="r"/>
            <a:endParaRPr lang="fa-IR" altLang="en-US" sz="2000" b="1">
              <a:solidFill>
                <a:srgbClr val="FF3300"/>
              </a:solidFill>
            </a:endParaRPr>
          </a:p>
          <a:p>
            <a:pPr algn="r"/>
            <a:r>
              <a:rPr lang="fa-IR" altLang="en-US" sz="2800" b="1">
                <a:solidFill>
                  <a:srgbClr val="FF3300"/>
                </a:solidFill>
              </a:rPr>
              <a:t>2-بر مبناي سود قبل از كسر ماليات بر درآمد و پس از كسر پاداش:</a:t>
            </a:r>
          </a:p>
          <a:p>
            <a:pPr algn="r"/>
            <a:endParaRPr lang="en-US" altLang="en-US" sz="2000">
              <a:solidFill>
                <a:srgbClr val="FF3300"/>
              </a:solidFill>
            </a:endParaRPr>
          </a:p>
          <a:p>
            <a:pPr algn="r"/>
            <a:r>
              <a:rPr lang="en-US" altLang="en-US" sz="2400" b="1">
                <a:solidFill>
                  <a:schemeClr val="bg1"/>
                </a:solidFill>
              </a:rPr>
              <a:t>X=%15(9000000-x )=1350000-%15x=  x+%15=1350000=&gt;  %1/15x=1350000= x=1173913</a:t>
            </a:r>
          </a:p>
        </p:txBody>
      </p:sp>
    </p:spTree>
  </p:cSld>
  <p:clrMapOvr>
    <a:masterClrMapping/>
  </p:clrMapOvr>
  <p:transition advTm="30000"/>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0" presetClass="entr" presetSubtype="0" fill="hold" grpId="0" nodeType="withEffect">
                                  <p:stCondLst>
                                    <p:cond delay="0"/>
                                  </p:stCondLst>
                                  <p:childTnLst>
                                    <p:set>
                                      <p:cBhvr>
                                        <p:cTn id="6" dur="1" fill="hold">
                                          <p:stCondLst>
                                            <p:cond delay="0"/>
                                          </p:stCondLst>
                                        </p:cTn>
                                        <p:tgtEl>
                                          <p:spTgt spid="47109"/>
                                        </p:tgtEl>
                                        <p:attrNameLst>
                                          <p:attrName>style.visibility</p:attrName>
                                        </p:attrNameLst>
                                      </p:cBhvr>
                                      <p:to>
                                        <p:strVal val="visible"/>
                                      </p:to>
                                    </p:set>
                                    <p:animEffect transition="in" filter="wedge">
                                      <p:cBhvr>
                                        <p:cTn id="7" dur="2000"/>
                                        <p:tgtEl>
                                          <p:spTgt spid="471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2" name="Picture 35" descr="blue_weav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339725"/>
            <a:ext cx="8534400" cy="6264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8133" name="Rectangle 5"/>
          <p:cNvSpPr>
            <a:spLocks noChangeArrowheads="1"/>
          </p:cNvSpPr>
          <p:nvPr/>
        </p:nvSpPr>
        <p:spPr bwMode="auto">
          <a:xfrm>
            <a:off x="304800" y="749300"/>
            <a:ext cx="8534400" cy="4789488"/>
          </a:xfrm>
          <a:prstGeom prst="rect">
            <a:avLst/>
          </a:prstGeom>
          <a:noFill/>
          <a:ln>
            <a:noFill/>
          </a:ln>
          <a:effectLst>
            <a:prstShdw prst="shdw18" dist="17961" dir="13500000">
              <a:schemeClr val="accent1">
                <a:gamma/>
                <a:shade val="60000"/>
                <a:invGamma/>
              </a:schemeClr>
            </a:prstShdw>
          </a:effectLst>
          <a:extLst>
            <a:ext uri="{909E8E84-426E-40DD-AFC4-6F175D3DCCD1}">
              <a14:hiddenFill xmlns:a14="http://schemas.microsoft.com/office/drawing/2010/main">
                <a:gradFill rotWithShape="1">
                  <a:gsLst>
                    <a:gs pos="0">
                      <a:schemeClr val="accent1"/>
                    </a:gs>
                    <a:gs pos="50000">
                      <a:schemeClr val="bg1"/>
                    </a:gs>
                    <a:gs pos="100000">
                      <a:schemeClr val="accent1"/>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Lst>
        </p:spPr>
        <p:txBody>
          <a:bodyPr anchor="ctr">
            <a:spAutoFit/>
          </a:bodyPr>
          <a:lstStyle>
            <a:lvl1pPr>
              <a:tabLst>
                <a:tab pos="3243263" algn="l"/>
              </a:tabLst>
              <a:defRPr>
                <a:solidFill>
                  <a:schemeClr val="tx1"/>
                </a:solidFill>
                <a:latin typeface="Arial" panose="020B0604020202020204" pitchFamily="34" charset="0"/>
                <a:cs typeface="Arial" panose="020B0604020202020204" pitchFamily="34" charset="0"/>
              </a:defRPr>
            </a:lvl1pPr>
            <a:lvl2pPr>
              <a:tabLst>
                <a:tab pos="3243263" algn="l"/>
              </a:tabLst>
              <a:defRPr>
                <a:solidFill>
                  <a:schemeClr val="tx1"/>
                </a:solidFill>
                <a:latin typeface="Arial" panose="020B0604020202020204" pitchFamily="34" charset="0"/>
                <a:cs typeface="Arial" panose="020B0604020202020204" pitchFamily="34" charset="0"/>
              </a:defRPr>
            </a:lvl2pPr>
            <a:lvl3pPr>
              <a:tabLst>
                <a:tab pos="3243263" algn="l"/>
              </a:tabLst>
              <a:defRPr>
                <a:solidFill>
                  <a:schemeClr val="tx1"/>
                </a:solidFill>
                <a:latin typeface="Arial" panose="020B0604020202020204" pitchFamily="34" charset="0"/>
                <a:cs typeface="Arial" panose="020B0604020202020204" pitchFamily="34" charset="0"/>
              </a:defRPr>
            </a:lvl3pPr>
            <a:lvl4pPr>
              <a:tabLst>
                <a:tab pos="3243263" algn="l"/>
              </a:tabLst>
              <a:defRPr>
                <a:solidFill>
                  <a:schemeClr val="tx1"/>
                </a:solidFill>
                <a:latin typeface="Arial" panose="020B0604020202020204" pitchFamily="34" charset="0"/>
                <a:cs typeface="Arial" panose="020B0604020202020204" pitchFamily="34" charset="0"/>
              </a:defRPr>
            </a:lvl4pPr>
            <a:lvl5pPr>
              <a:tabLst>
                <a:tab pos="3243263" algn="l"/>
              </a:tabLst>
              <a:defRPr>
                <a:solidFill>
                  <a:schemeClr val="tx1"/>
                </a:solidFill>
                <a:latin typeface="Arial" panose="020B0604020202020204" pitchFamily="34" charset="0"/>
                <a:cs typeface="Arial" panose="020B0604020202020204" pitchFamily="34" charset="0"/>
              </a:defRPr>
            </a:lvl5pPr>
            <a:lvl6pPr eaLnBrk="0" fontAlgn="base" hangingPunct="0">
              <a:spcBef>
                <a:spcPct val="0"/>
              </a:spcBef>
              <a:spcAft>
                <a:spcPct val="0"/>
              </a:spcAft>
              <a:tabLst>
                <a:tab pos="3243263" algn="l"/>
              </a:tabLst>
              <a:defRPr>
                <a:solidFill>
                  <a:schemeClr val="tx1"/>
                </a:solidFill>
                <a:latin typeface="Arial" panose="020B0604020202020204" pitchFamily="34" charset="0"/>
                <a:cs typeface="Arial" panose="020B0604020202020204" pitchFamily="34" charset="0"/>
              </a:defRPr>
            </a:lvl6pPr>
            <a:lvl7pPr eaLnBrk="0" fontAlgn="base" hangingPunct="0">
              <a:spcBef>
                <a:spcPct val="0"/>
              </a:spcBef>
              <a:spcAft>
                <a:spcPct val="0"/>
              </a:spcAft>
              <a:tabLst>
                <a:tab pos="3243263" algn="l"/>
              </a:tabLst>
              <a:defRPr>
                <a:solidFill>
                  <a:schemeClr val="tx1"/>
                </a:solidFill>
                <a:latin typeface="Arial" panose="020B0604020202020204" pitchFamily="34" charset="0"/>
                <a:cs typeface="Arial" panose="020B0604020202020204" pitchFamily="34" charset="0"/>
              </a:defRPr>
            </a:lvl7pPr>
            <a:lvl8pPr eaLnBrk="0" fontAlgn="base" hangingPunct="0">
              <a:spcBef>
                <a:spcPct val="0"/>
              </a:spcBef>
              <a:spcAft>
                <a:spcPct val="0"/>
              </a:spcAft>
              <a:tabLst>
                <a:tab pos="3243263" algn="l"/>
              </a:tabLst>
              <a:defRPr>
                <a:solidFill>
                  <a:schemeClr val="tx1"/>
                </a:solidFill>
                <a:latin typeface="Arial" panose="020B0604020202020204" pitchFamily="34" charset="0"/>
                <a:cs typeface="Arial" panose="020B0604020202020204" pitchFamily="34" charset="0"/>
              </a:defRPr>
            </a:lvl8pPr>
            <a:lvl9pPr eaLnBrk="0" fontAlgn="base" hangingPunct="0">
              <a:spcBef>
                <a:spcPct val="0"/>
              </a:spcBef>
              <a:spcAft>
                <a:spcPct val="0"/>
              </a:spcAft>
              <a:tabLst>
                <a:tab pos="3243263" algn="l"/>
              </a:tabLst>
              <a:defRPr>
                <a:solidFill>
                  <a:schemeClr val="tx1"/>
                </a:solidFill>
                <a:latin typeface="Arial" panose="020B0604020202020204" pitchFamily="34" charset="0"/>
                <a:cs typeface="Arial" panose="020B0604020202020204" pitchFamily="34" charset="0"/>
              </a:defRPr>
            </a:lvl9pPr>
          </a:lstStyle>
          <a:p>
            <a:pPr algn="r"/>
            <a:r>
              <a:rPr lang="fa-IR" altLang="en-US" sz="2800" b="1">
                <a:solidFill>
                  <a:srgbClr val="FF3300"/>
                </a:solidFill>
              </a:rPr>
              <a:t>3- بر مبناي سود پس از كسر ماليات بر درآمد و قبل از كسر پاداش:</a:t>
            </a:r>
          </a:p>
          <a:p>
            <a:pPr algn="r"/>
            <a:endParaRPr lang="en-US" altLang="en-US" sz="2800">
              <a:solidFill>
                <a:srgbClr val="FF3300"/>
              </a:solidFill>
            </a:endParaRPr>
          </a:p>
          <a:p>
            <a:r>
              <a:rPr lang="en-US" altLang="en-US" sz="2800" b="1">
                <a:solidFill>
                  <a:schemeClr val="bg1"/>
                </a:solidFill>
              </a:rPr>
              <a:t>x= %15(900000-y)= &gt;    x=1350000-%15y</a:t>
            </a:r>
            <a:endParaRPr lang="fa-IR" altLang="en-US" sz="2800" b="1">
              <a:solidFill>
                <a:schemeClr val="bg1"/>
              </a:solidFill>
            </a:endParaRPr>
          </a:p>
          <a:p>
            <a:pPr algn="r"/>
            <a:r>
              <a:rPr lang="en-US" altLang="en-US" sz="2800" b="1">
                <a:solidFill>
                  <a:schemeClr val="bg1"/>
                </a:solidFill>
              </a:rPr>
              <a:t> </a:t>
            </a:r>
          </a:p>
          <a:p>
            <a:r>
              <a:rPr lang="en-US" altLang="en-US" sz="2800" b="1">
                <a:solidFill>
                  <a:schemeClr val="bg1"/>
                </a:solidFill>
              </a:rPr>
              <a:t>y=&gt; %25 (12000000-x)=  y=3000000-%25x</a:t>
            </a:r>
            <a:endParaRPr lang="fa-IR" altLang="en-US" sz="2800" b="1">
              <a:solidFill>
                <a:schemeClr val="bg1"/>
              </a:solidFill>
            </a:endParaRPr>
          </a:p>
          <a:p>
            <a:pPr algn="r"/>
            <a:endParaRPr lang="en-US" altLang="en-US" sz="2800" b="1">
              <a:solidFill>
                <a:schemeClr val="bg1"/>
              </a:solidFill>
            </a:endParaRPr>
          </a:p>
          <a:p>
            <a:r>
              <a:rPr lang="en-US" altLang="en-US" sz="2800" b="1">
                <a:solidFill>
                  <a:schemeClr val="bg1"/>
                </a:solidFill>
              </a:rPr>
              <a:t>x=1350000-%15x-%15(3000000-%25x)=&gt;</a:t>
            </a:r>
            <a:endParaRPr lang="fa-IR" altLang="en-US" sz="2800" b="1">
              <a:solidFill>
                <a:schemeClr val="bg1"/>
              </a:solidFill>
            </a:endParaRPr>
          </a:p>
          <a:p>
            <a:pPr algn="r"/>
            <a:r>
              <a:rPr lang="en-US" altLang="en-US" sz="2800" b="1">
                <a:solidFill>
                  <a:schemeClr val="bg1"/>
                </a:solidFill>
              </a:rPr>
              <a:t> x=1350000-450000+0/0375x</a:t>
            </a:r>
            <a:endParaRPr lang="fa-IR" altLang="en-US" sz="2800" b="1">
              <a:solidFill>
                <a:schemeClr val="bg1"/>
              </a:solidFill>
            </a:endParaRPr>
          </a:p>
          <a:p>
            <a:pPr algn="r"/>
            <a:endParaRPr lang="en-US" altLang="en-US" sz="2800" b="1">
              <a:solidFill>
                <a:schemeClr val="bg1"/>
              </a:solidFill>
            </a:endParaRPr>
          </a:p>
          <a:p>
            <a:r>
              <a:rPr lang="en-US" altLang="en-US" sz="2800" b="1">
                <a:solidFill>
                  <a:schemeClr val="bg1"/>
                </a:solidFill>
              </a:rPr>
              <a:t>=&gt;x-0/0375 x = 900000 =&gt;  0/9625 x = 900000 =&gt;</a:t>
            </a:r>
            <a:endParaRPr lang="fa-IR" altLang="en-US" sz="2800" b="1">
              <a:solidFill>
                <a:schemeClr val="bg1"/>
              </a:solidFill>
            </a:endParaRPr>
          </a:p>
          <a:p>
            <a:pPr algn="r"/>
            <a:r>
              <a:rPr lang="en-US" altLang="en-US" sz="2800" b="1">
                <a:solidFill>
                  <a:schemeClr val="bg1"/>
                </a:solidFill>
              </a:rPr>
              <a:t>  x= 935/064</a:t>
            </a:r>
          </a:p>
        </p:txBody>
      </p:sp>
    </p:spTree>
  </p:cSld>
  <p:clrMapOvr>
    <a:masterClrMapping/>
  </p:clrMapOvr>
  <p:transition advTm="30000"/>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grpId="0" nodeType="withEffect">
                                  <p:stCondLst>
                                    <p:cond delay="0"/>
                                  </p:stCondLst>
                                  <p:childTnLst>
                                    <p:set>
                                      <p:cBhvr>
                                        <p:cTn id="6" dur="1" fill="hold">
                                          <p:stCondLst>
                                            <p:cond delay="0"/>
                                          </p:stCondLst>
                                        </p:cTn>
                                        <p:tgtEl>
                                          <p:spTgt spid="48133"/>
                                        </p:tgtEl>
                                        <p:attrNameLst>
                                          <p:attrName>style.visibility</p:attrName>
                                        </p:attrNameLst>
                                      </p:cBhvr>
                                      <p:to>
                                        <p:strVal val="visible"/>
                                      </p:to>
                                    </p:set>
                                    <p:animEffect transition="in" filter="dissolve">
                                      <p:cBhvr>
                                        <p:cTn id="7" dur="500"/>
                                        <p:tgtEl>
                                          <p:spTgt spid="481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6" name="Picture 35" descr="blue_weav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339725"/>
            <a:ext cx="8534400" cy="6264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157" name="Rectangle 5"/>
          <p:cNvSpPr>
            <a:spLocks noChangeArrowheads="1"/>
          </p:cNvSpPr>
          <p:nvPr/>
        </p:nvSpPr>
        <p:spPr bwMode="auto">
          <a:xfrm>
            <a:off x="533400" y="609600"/>
            <a:ext cx="8001000" cy="5643563"/>
          </a:xfrm>
          <a:prstGeom prst="rect">
            <a:avLst/>
          </a:prstGeom>
          <a:noFill/>
          <a:ln>
            <a:noFill/>
          </a:ln>
          <a:effectLst>
            <a:prstShdw prst="shdw18" dist="17961" dir="13500000">
              <a:schemeClr val="accent1">
                <a:gamma/>
                <a:shade val="60000"/>
                <a:invGamma/>
              </a:schemeClr>
            </a:prstShdw>
          </a:effectLst>
          <a:extLst>
            <a:ext uri="{909E8E84-426E-40DD-AFC4-6F175D3DCCD1}">
              <a14:hiddenFill xmlns:a14="http://schemas.microsoft.com/office/drawing/2010/main">
                <a:gradFill rotWithShape="1">
                  <a:gsLst>
                    <a:gs pos="0">
                      <a:schemeClr val="accent1"/>
                    </a:gs>
                    <a:gs pos="50000">
                      <a:schemeClr val="bg1"/>
                    </a:gs>
                    <a:gs pos="100000">
                      <a:schemeClr val="accent1"/>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Lst>
        </p:spPr>
        <p:txBody>
          <a:bodyPr anchor="ctr">
            <a:spAutoFit/>
          </a:bodyPr>
          <a:lstStyle>
            <a:lvl1pPr>
              <a:tabLst>
                <a:tab pos="6618288" algn="l"/>
              </a:tabLst>
              <a:defRPr>
                <a:solidFill>
                  <a:schemeClr val="tx1"/>
                </a:solidFill>
                <a:latin typeface="Arial" panose="020B0604020202020204" pitchFamily="34" charset="0"/>
                <a:cs typeface="Arial" panose="020B0604020202020204" pitchFamily="34" charset="0"/>
              </a:defRPr>
            </a:lvl1pPr>
            <a:lvl2pPr>
              <a:tabLst>
                <a:tab pos="6618288" algn="l"/>
              </a:tabLst>
              <a:defRPr>
                <a:solidFill>
                  <a:schemeClr val="tx1"/>
                </a:solidFill>
                <a:latin typeface="Arial" panose="020B0604020202020204" pitchFamily="34" charset="0"/>
                <a:cs typeface="Arial" panose="020B0604020202020204" pitchFamily="34" charset="0"/>
              </a:defRPr>
            </a:lvl2pPr>
            <a:lvl3pPr>
              <a:tabLst>
                <a:tab pos="6618288" algn="l"/>
              </a:tabLst>
              <a:defRPr>
                <a:solidFill>
                  <a:schemeClr val="tx1"/>
                </a:solidFill>
                <a:latin typeface="Arial" panose="020B0604020202020204" pitchFamily="34" charset="0"/>
                <a:cs typeface="Arial" panose="020B0604020202020204" pitchFamily="34" charset="0"/>
              </a:defRPr>
            </a:lvl3pPr>
            <a:lvl4pPr>
              <a:tabLst>
                <a:tab pos="6618288" algn="l"/>
              </a:tabLst>
              <a:defRPr>
                <a:solidFill>
                  <a:schemeClr val="tx1"/>
                </a:solidFill>
                <a:latin typeface="Arial" panose="020B0604020202020204" pitchFamily="34" charset="0"/>
                <a:cs typeface="Arial" panose="020B0604020202020204" pitchFamily="34" charset="0"/>
              </a:defRPr>
            </a:lvl4pPr>
            <a:lvl5pPr>
              <a:tabLst>
                <a:tab pos="6618288" algn="l"/>
              </a:tabLst>
              <a:defRPr>
                <a:solidFill>
                  <a:schemeClr val="tx1"/>
                </a:solidFill>
                <a:latin typeface="Arial" panose="020B0604020202020204" pitchFamily="34" charset="0"/>
                <a:cs typeface="Arial" panose="020B0604020202020204" pitchFamily="34" charset="0"/>
              </a:defRPr>
            </a:lvl5pPr>
            <a:lvl6pPr eaLnBrk="0" fontAlgn="base" hangingPunct="0">
              <a:spcBef>
                <a:spcPct val="0"/>
              </a:spcBef>
              <a:spcAft>
                <a:spcPct val="0"/>
              </a:spcAft>
              <a:tabLst>
                <a:tab pos="6618288" algn="l"/>
              </a:tabLst>
              <a:defRPr>
                <a:solidFill>
                  <a:schemeClr val="tx1"/>
                </a:solidFill>
                <a:latin typeface="Arial" panose="020B0604020202020204" pitchFamily="34" charset="0"/>
                <a:cs typeface="Arial" panose="020B0604020202020204" pitchFamily="34" charset="0"/>
              </a:defRPr>
            </a:lvl6pPr>
            <a:lvl7pPr eaLnBrk="0" fontAlgn="base" hangingPunct="0">
              <a:spcBef>
                <a:spcPct val="0"/>
              </a:spcBef>
              <a:spcAft>
                <a:spcPct val="0"/>
              </a:spcAft>
              <a:tabLst>
                <a:tab pos="6618288" algn="l"/>
              </a:tabLst>
              <a:defRPr>
                <a:solidFill>
                  <a:schemeClr val="tx1"/>
                </a:solidFill>
                <a:latin typeface="Arial" panose="020B0604020202020204" pitchFamily="34" charset="0"/>
                <a:cs typeface="Arial" panose="020B0604020202020204" pitchFamily="34" charset="0"/>
              </a:defRPr>
            </a:lvl7pPr>
            <a:lvl8pPr eaLnBrk="0" fontAlgn="base" hangingPunct="0">
              <a:spcBef>
                <a:spcPct val="0"/>
              </a:spcBef>
              <a:spcAft>
                <a:spcPct val="0"/>
              </a:spcAft>
              <a:tabLst>
                <a:tab pos="6618288" algn="l"/>
              </a:tabLst>
              <a:defRPr>
                <a:solidFill>
                  <a:schemeClr val="tx1"/>
                </a:solidFill>
                <a:latin typeface="Arial" panose="020B0604020202020204" pitchFamily="34" charset="0"/>
                <a:cs typeface="Arial" panose="020B0604020202020204" pitchFamily="34" charset="0"/>
              </a:defRPr>
            </a:lvl8pPr>
            <a:lvl9pPr eaLnBrk="0" fontAlgn="base" hangingPunct="0">
              <a:spcBef>
                <a:spcPct val="0"/>
              </a:spcBef>
              <a:spcAft>
                <a:spcPct val="0"/>
              </a:spcAft>
              <a:tabLst>
                <a:tab pos="6618288" algn="l"/>
              </a:tabLst>
              <a:defRPr>
                <a:solidFill>
                  <a:schemeClr val="tx1"/>
                </a:solidFill>
                <a:latin typeface="Arial" panose="020B0604020202020204" pitchFamily="34" charset="0"/>
                <a:cs typeface="Arial" panose="020B0604020202020204" pitchFamily="34" charset="0"/>
              </a:defRPr>
            </a:lvl9pPr>
          </a:lstStyle>
          <a:p>
            <a:pPr algn="r"/>
            <a:r>
              <a:rPr lang="fa-IR" altLang="en-US" sz="2800" b="1">
                <a:solidFill>
                  <a:srgbClr val="FF3300"/>
                </a:solidFill>
              </a:rPr>
              <a:t>4- بر مبناي سود پس از كسر ماليات بر درآمد و پاداش:</a:t>
            </a:r>
            <a:r>
              <a:rPr lang="fa-IR" altLang="en-US" sz="2800" b="1"/>
              <a:t> </a:t>
            </a:r>
          </a:p>
          <a:p>
            <a:pPr algn="r"/>
            <a:endParaRPr lang="en-US" altLang="en-US" sz="2800"/>
          </a:p>
          <a:p>
            <a:r>
              <a:rPr lang="en-US" altLang="en-US" sz="2800" b="1">
                <a:solidFill>
                  <a:schemeClr val="bg1"/>
                </a:solidFill>
              </a:rPr>
              <a:t>x= %15(9000000-x-y) =&gt;  x=1350000-%15x-</a:t>
            </a:r>
            <a:endParaRPr lang="fa-IR" altLang="en-US" sz="2800" b="1">
              <a:solidFill>
                <a:schemeClr val="bg1"/>
              </a:solidFill>
            </a:endParaRPr>
          </a:p>
          <a:p>
            <a:pPr algn="r"/>
            <a:r>
              <a:rPr lang="en-US" altLang="en-US" sz="2800" b="1">
                <a:solidFill>
                  <a:schemeClr val="bg1"/>
                </a:solidFill>
              </a:rPr>
              <a:t>%15y   </a:t>
            </a:r>
          </a:p>
          <a:p>
            <a:pPr algn="r"/>
            <a:r>
              <a:rPr lang="en-US" altLang="en-US" sz="2800" b="1">
                <a:solidFill>
                  <a:schemeClr val="bg1"/>
                </a:solidFill>
              </a:rPr>
              <a:t> </a:t>
            </a:r>
          </a:p>
          <a:p>
            <a:r>
              <a:rPr lang="en-US" altLang="en-US" sz="2800" b="1">
                <a:solidFill>
                  <a:schemeClr val="bg1"/>
                </a:solidFill>
              </a:rPr>
              <a:t>Y=&gt; %25(12000000-x)  =  y=3000000-%25x</a:t>
            </a:r>
            <a:endParaRPr lang="fa-IR" altLang="en-US" sz="2800" b="1">
              <a:solidFill>
                <a:schemeClr val="bg1"/>
              </a:solidFill>
            </a:endParaRPr>
          </a:p>
          <a:p>
            <a:pPr algn="r"/>
            <a:r>
              <a:rPr lang="en-US" altLang="en-US" sz="2800" b="1">
                <a:solidFill>
                  <a:schemeClr val="bg1"/>
                </a:solidFill>
              </a:rPr>
              <a:t>                                                                                 </a:t>
            </a:r>
          </a:p>
          <a:p>
            <a:r>
              <a:rPr lang="en-US" altLang="en-US" sz="2800" b="1">
                <a:solidFill>
                  <a:schemeClr val="bg1"/>
                </a:solidFill>
              </a:rPr>
              <a:t>X = 1350000 - %15x - %15(3000000 - %25x )</a:t>
            </a:r>
            <a:endParaRPr lang="fa-IR" altLang="en-US" sz="2800" b="1">
              <a:solidFill>
                <a:schemeClr val="bg1"/>
              </a:solidFill>
            </a:endParaRPr>
          </a:p>
          <a:p>
            <a:pPr algn="r"/>
            <a:endParaRPr lang="en-US" altLang="en-US" sz="2800" b="1">
              <a:solidFill>
                <a:schemeClr val="bg1"/>
              </a:solidFill>
            </a:endParaRPr>
          </a:p>
          <a:p>
            <a:r>
              <a:rPr lang="en-US" altLang="en-US" sz="2800" b="1">
                <a:solidFill>
                  <a:schemeClr val="bg1"/>
                </a:solidFill>
              </a:rPr>
              <a:t>X= 1350000-%15x-450000+0/0375x</a:t>
            </a:r>
            <a:endParaRPr lang="fa-IR" altLang="en-US" sz="2800" b="1">
              <a:solidFill>
                <a:schemeClr val="bg1"/>
              </a:solidFill>
            </a:endParaRPr>
          </a:p>
          <a:p>
            <a:pPr algn="r"/>
            <a:r>
              <a:rPr lang="en-US" altLang="en-US" sz="2800" b="1">
                <a:solidFill>
                  <a:schemeClr val="bg1"/>
                </a:solidFill>
              </a:rPr>
              <a:t>                                                                                           </a:t>
            </a:r>
          </a:p>
          <a:p>
            <a:r>
              <a:rPr lang="en-US" altLang="en-US" sz="2800" b="1">
                <a:solidFill>
                  <a:schemeClr val="bg1"/>
                </a:solidFill>
              </a:rPr>
              <a:t>X+%15-0/0375x=900000= </a:t>
            </a:r>
            <a:endParaRPr lang="fa-IR" altLang="en-US" sz="2800" b="1">
              <a:solidFill>
                <a:schemeClr val="bg1"/>
              </a:solidFill>
            </a:endParaRPr>
          </a:p>
          <a:p>
            <a:pPr algn="r"/>
            <a:r>
              <a:rPr lang="en-US" altLang="en-US" sz="2800" b="1">
                <a:solidFill>
                  <a:schemeClr val="bg1"/>
                </a:solidFill>
              </a:rPr>
              <a:t>1/1125x=9000000=0x=808988</a:t>
            </a:r>
            <a:r>
              <a:rPr lang="en-US" altLang="en-US">
                <a:solidFill>
                  <a:schemeClr val="bg1"/>
                </a:solidFill>
              </a:rPr>
              <a:t> </a:t>
            </a:r>
          </a:p>
        </p:txBody>
      </p:sp>
    </p:spTree>
  </p:cSld>
  <p:clrMapOvr>
    <a:masterClrMapping/>
  </p:clrMapOvr>
  <p:transition advTm="30000"/>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49157"/>
                                        </p:tgtEl>
                                        <p:attrNameLst>
                                          <p:attrName>style.visibility</p:attrName>
                                        </p:attrNameLst>
                                      </p:cBhvr>
                                      <p:to>
                                        <p:strVal val="visible"/>
                                      </p:to>
                                    </p:set>
                                    <p:anim calcmode="lin" valueType="num">
                                      <p:cBhvr>
                                        <p:cTn id="7" dur="500" fill="hold"/>
                                        <p:tgtEl>
                                          <p:spTgt spid="49157"/>
                                        </p:tgtEl>
                                        <p:attrNameLst>
                                          <p:attrName>ppt_w</p:attrName>
                                        </p:attrNameLst>
                                      </p:cBhvr>
                                      <p:tavLst>
                                        <p:tav tm="0">
                                          <p:val>
                                            <p:fltVal val="0"/>
                                          </p:val>
                                        </p:tav>
                                        <p:tav tm="100000">
                                          <p:val>
                                            <p:strVal val="#ppt_w"/>
                                          </p:val>
                                        </p:tav>
                                      </p:tavLst>
                                    </p:anim>
                                    <p:anim calcmode="lin" valueType="num">
                                      <p:cBhvr>
                                        <p:cTn id="8" dur="500" fill="hold"/>
                                        <p:tgtEl>
                                          <p:spTgt spid="4915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420" name="Picture 4" descr="12-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762000"/>
            <a:ext cx="7391400" cy="5334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5" presetClass="entr" presetSubtype="0" fill="hold" nodeType="withEffect">
                                  <p:stCondLst>
                                    <p:cond delay="0"/>
                                  </p:stCondLst>
                                  <p:childTnLst>
                                    <p:set>
                                      <p:cBhvr>
                                        <p:cTn id="6" dur="1" fill="hold">
                                          <p:stCondLst>
                                            <p:cond delay="0"/>
                                          </p:stCondLst>
                                        </p:cTn>
                                        <p:tgtEl>
                                          <p:spTgt spid="60420"/>
                                        </p:tgtEl>
                                        <p:attrNameLst>
                                          <p:attrName>style.visibility</p:attrName>
                                        </p:attrNameLst>
                                      </p:cBhvr>
                                      <p:to>
                                        <p:strVal val="visible"/>
                                      </p:to>
                                    </p:set>
                                    <p:animEffect transition="in" filter="fade">
                                      <p:cBhvr>
                                        <p:cTn id="7" dur="2000"/>
                                        <p:tgtEl>
                                          <p:spTgt spid="60420"/>
                                        </p:tgtEl>
                                      </p:cBhvr>
                                    </p:animEffect>
                                    <p:anim calcmode="lin" valueType="num">
                                      <p:cBhvr>
                                        <p:cTn id="8" dur="2000" fill="hold"/>
                                        <p:tgtEl>
                                          <p:spTgt spid="60420"/>
                                        </p:tgtEl>
                                        <p:attrNameLst>
                                          <p:attrName>style.rotation</p:attrName>
                                        </p:attrNameLst>
                                      </p:cBhvr>
                                      <p:tavLst>
                                        <p:tav tm="0">
                                          <p:val>
                                            <p:fltVal val="720"/>
                                          </p:val>
                                        </p:tav>
                                        <p:tav tm="100000">
                                          <p:val>
                                            <p:fltVal val="0"/>
                                          </p:val>
                                        </p:tav>
                                      </p:tavLst>
                                    </p:anim>
                                    <p:anim calcmode="lin" valueType="num">
                                      <p:cBhvr>
                                        <p:cTn id="9" dur="2000" fill="hold"/>
                                        <p:tgtEl>
                                          <p:spTgt spid="60420"/>
                                        </p:tgtEl>
                                        <p:attrNameLst>
                                          <p:attrName>ppt_h</p:attrName>
                                        </p:attrNameLst>
                                      </p:cBhvr>
                                      <p:tavLst>
                                        <p:tav tm="0">
                                          <p:val>
                                            <p:fltVal val="0"/>
                                          </p:val>
                                        </p:tav>
                                        <p:tav tm="100000">
                                          <p:val>
                                            <p:strVal val="#ppt_h"/>
                                          </p:val>
                                        </p:tav>
                                      </p:tavLst>
                                    </p:anim>
                                    <p:anim calcmode="lin" valueType="num">
                                      <p:cBhvr>
                                        <p:cTn id="10" dur="2000" fill="hold"/>
                                        <p:tgtEl>
                                          <p:spTgt spid="60420"/>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0933" name="Rectangle 5"/>
          <p:cNvSpPr>
            <a:spLocks noChangeArrowheads="1"/>
          </p:cNvSpPr>
          <p:nvPr/>
        </p:nvSpPr>
        <p:spPr bwMode="auto">
          <a:xfrm>
            <a:off x="304800" y="228600"/>
            <a:ext cx="8610600" cy="6324600"/>
          </a:xfrm>
          <a:prstGeom prst="rect">
            <a:avLst/>
          </a:prstGeom>
          <a:gradFill rotWithShape="1">
            <a:gsLst>
              <a:gs pos="0">
                <a:srgbClr val="006699"/>
              </a:gs>
              <a:gs pos="50000">
                <a:schemeClr val="bg1"/>
              </a:gs>
              <a:gs pos="100000">
                <a:srgbClr val="006699"/>
              </a:gs>
            </a:gsLst>
            <a:lin ang="2700000" scaled="1"/>
          </a:gradFill>
          <a:ln w="9525">
            <a:noFill/>
            <a:miter lim="800000"/>
            <a:headEnd/>
            <a:tailEnd/>
          </a:ln>
          <a:effectLst>
            <a:outerShdw dist="35921" dir="2700000" algn="ctr" rotWithShape="0">
              <a:schemeClr val="bg1"/>
            </a:outerShdw>
          </a:effectLst>
        </p:spPr>
        <p:txBody>
          <a:bodyPr wrap="none" anchor="ctr"/>
          <a:lstStyle/>
          <a:p>
            <a:pPr>
              <a:defRPr/>
            </a:pPr>
            <a:endParaRPr lang="en-US">
              <a:latin typeface="Arial" charset="0"/>
              <a:cs typeface="Arial" charset="0"/>
            </a:endParaRPr>
          </a:p>
        </p:txBody>
      </p:sp>
      <p:sp>
        <p:nvSpPr>
          <p:cNvPr id="51206" name="WordArt 6"/>
          <p:cNvSpPr>
            <a:spLocks noChangeArrowheads="1" noChangeShapeType="1" noTextEdit="1"/>
          </p:cNvSpPr>
          <p:nvPr/>
        </p:nvSpPr>
        <p:spPr bwMode="auto">
          <a:xfrm>
            <a:off x="1295400" y="1066800"/>
            <a:ext cx="6553200" cy="4191000"/>
          </a:xfrm>
          <a:prstGeom prst="rect">
            <a:avLst/>
          </a:prstGeom>
        </p:spPr>
        <p:txBody>
          <a:bodyPr wrap="none" fromWordArt="1">
            <a:prstTxWarp prst="textPlain">
              <a:avLst>
                <a:gd name="adj" fmla="val 50000"/>
              </a:avLst>
            </a:prstTxWarp>
          </a:bodyPr>
          <a:lstStyle/>
          <a:p>
            <a:pPr algn="ctr" rtl="1"/>
            <a:r>
              <a:rPr lang="fa-IR" sz="3600" kern="10">
                <a:ln w="12700">
                  <a:solidFill>
                    <a:srgbClr val="3333CC"/>
                  </a:solidFill>
                  <a:round/>
                  <a:headEnd/>
                  <a:tailEnd/>
                </a:ln>
                <a:solidFill>
                  <a:schemeClr val="tx1">
                    <a:alpha val="50000"/>
                  </a:schemeClr>
                </a:solidFill>
                <a:effectLst>
                  <a:outerShdw dist="45791" dir="2021404" algn="ctr" rotWithShape="0">
                    <a:srgbClr val="9999FF"/>
                  </a:outerShdw>
                </a:effectLst>
                <a:cs typeface="B Davat" panose="00000400000000000000" pitchFamily="2" charset="-78"/>
              </a:rPr>
              <a:t>با تشکر از استاد محترم جناب آقای طاهر نژاد</a:t>
            </a:r>
          </a:p>
          <a:p>
            <a:pPr algn="ctr" rtl="1"/>
            <a:r>
              <a:rPr lang="fa-IR" sz="3600" kern="10">
                <a:ln w="12700">
                  <a:solidFill>
                    <a:srgbClr val="3333CC"/>
                  </a:solidFill>
                  <a:round/>
                  <a:headEnd/>
                  <a:tailEnd/>
                </a:ln>
                <a:solidFill>
                  <a:schemeClr val="tx1">
                    <a:alpha val="50000"/>
                  </a:schemeClr>
                </a:solidFill>
                <a:effectLst>
                  <a:outerShdw dist="45791" dir="2021404" algn="ctr" rotWithShape="0">
                    <a:srgbClr val="9999FF"/>
                  </a:outerShdw>
                </a:effectLst>
                <a:cs typeface="B Davat" panose="00000400000000000000" pitchFamily="2" charset="-78"/>
              </a:rPr>
              <a:t>و تمامی حضار عزیز</a:t>
            </a:r>
            <a:endParaRPr lang="en-US" sz="3600" kern="10">
              <a:ln w="12700">
                <a:solidFill>
                  <a:srgbClr val="3333CC"/>
                </a:solidFill>
                <a:round/>
                <a:headEnd/>
                <a:tailEnd/>
              </a:ln>
              <a:solidFill>
                <a:schemeClr val="tx1">
                  <a:alpha val="50000"/>
                </a:schemeClr>
              </a:solidFill>
              <a:effectLst>
                <a:outerShdw dist="45791" dir="2021404" algn="ctr" rotWithShape="0">
                  <a:srgbClr val="9999FF"/>
                </a:outerShdw>
              </a:effectLst>
              <a:cs typeface="B Davat" panose="00000400000000000000" pitchFamily="2" charset="-78"/>
            </a:endParaRPr>
          </a:p>
        </p:txBody>
      </p:sp>
    </p:spTree>
  </p:cSld>
  <p:clrMapOvr>
    <a:masterClrMapping/>
  </p:clrMapOvr>
  <p:transition advClick="0" advTm="5000"/>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1" presetClass="entr" presetSubtype="0" fill="hold" nodeType="withEffect">
                                  <p:stCondLst>
                                    <p:cond delay="0"/>
                                  </p:stCondLst>
                                  <p:childTnLst>
                                    <p:set>
                                      <p:cBhvr>
                                        <p:cTn id="6" dur="1" fill="hold">
                                          <p:stCondLst>
                                            <p:cond delay="0"/>
                                          </p:stCondLst>
                                        </p:cTn>
                                        <p:tgtEl>
                                          <p:spTgt spid="51206"/>
                                        </p:tgtEl>
                                        <p:attrNameLst>
                                          <p:attrName>style.visibility</p:attrName>
                                        </p:attrNameLst>
                                      </p:cBhvr>
                                      <p:to>
                                        <p:strVal val="visible"/>
                                      </p:to>
                                    </p:set>
                                    <p:animEffect transition="in" filter="fade">
                                      <p:cBhvr>
                                        <p:cTn id="7" dur="770" decel="100000"/>
                                        <p:tgtEl>
                                          <p:spTgt spid="51206"/>
                                        </p:tgtEl>
                                      </p:cBhvr>
                                    </p:animEffect>
                                    <p:animScale>
                                      <p:cBhvr>
                                        <p:cTn id="8" dur="770" decel="100000"/>
                                        <p:tgtEl>
                                          <p:spTgt spid="51206"/>
                                        </p:tgtEl>
                                      </p:cBhvr>
                                      <p:from x="10000" y="10000"/>
                                      <p:to x="200000" y="450000"/>
                                    </p:animScale>
                                    <p:animScale>
                                      <p:cBhvr>
                                        <p:cTn id="9" dur="1230" accel="100000" fill="hold">
                                          <p:stCondLst>
                                            <p:cond delay="770"/>
                                          </p:stCondLst>
                                        </p:cTn>
                                        <p:tgtEl>
                                          <p:spTgt spid="51206"/>
                                        </p:tgtEl>
                                      </p:cBhvr>
                                      <p:from x="200000" y="450000"/>
                                      <p:to x="100000" y="100000"/>
                                    </p:animScale>
                                    <p:set>
                                      <p:cBhvr>
                                        <p:cTn id="10" dur="770" fill="hold"/>
                                        <p:tgtEl>
                                          <p:spTgt spid="51206"/>
                                        </p:tgtEl>
                                        <p:attrNameLst>
                                          <p:attrName>ppt_x</p:attrName>
                                        </p:attrNameLst>
                                      </p:cBhvr>
                                      <p:to>
                                        <p:strVal val="(0.5)"/>
                                      </p:to>
                                    </p:set>
                                    <p:anim from="(0.5)" to="(#ppt_x)" calcmode="lin" valueType="num">
                                      <p:cBhvr>
                                        <p:cTn id="11" dur="1230" accel="100000" fill="hold">
                                          <p:stCondLst>
                                            <p:cond delay="770"/>
                                          </p:stCondLst>
                                        </p:cTn>
                                        <p:tgtEl>
                                          <p:spTgt spid="51206"/>
                                        </p:tgtEl>
                                        <p:attrNameLst>
                                          <p:attrName>ppt_x</p:attrName>
                                        </p:attrNameLst>
                                      </p:cBhvr>
                                    </p:anim>
                                    <p:set>
                                      <p:cBhvr>
                                        <p:cTn id="12" dur="770" fill="hold"/>
                                        <p:tgtEl>
                                          <p:spTgt spid="51206"/>
                                        </p:tgtEl>
                                        <p:attrNameLst>
                                          <p:attrName>ppt_y</p:attrName>
                                        </p:attrNameLst>
                                      </p:cBhvr>
                                      <p:to>
                                        <p:strVal val="(#ppt_y+0.4)"/>
                                      </p:to>
                                    </p:set>
                                    <p:anim from="(#ppt_y+0.4)" to="(#ppt_y)" calcmode="lin" valueType="num">
                                      <p:cBhvr>
                                        <p:cTn id="13" dur="1230" accel="100000" fill="hold">
                                          <p:stCondLst>
                                            <p:cond delay="770"/>
                                          </p:stCondLst>
                                        </p:cTn>
                                        <p:tgtEl>
                                          <p:spTgt spid="51206"/>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8" name="WordArt 4"/>
          <p:cNvSpPr>
            <a:spLocks noChangeArrowheads="1" noChangeShapeType="1" noTextEdit="1"/>
          </p:cNvSpPr>
          <p:nvPr/>
        </p:nvSpPr>
        <p:spPr bwMode="auto">
          <a:xfrm>
            <a:off x="1600200" y="1524000"/>
            <a:ext cx="5943600" cy="3886200"/>
          </a:xfrm>
          <a:prstGeom prst="rect">
            <a:avLst/>
          </a:prstGeom>
        </p:spPr>
        <p:txBody>
          <a:bodyPr wrap="none" fromWordArt="1">
            <a:prstTxWarp prst="textFadeUp">
              <a:avLst>
                <a:gd name="adj" fmla="val 9991"/>
              </a:avLst>
            </a:prstTxWarp>
          </a:bodyPr>
          <a:lstStyle/>
          <a:p>
            <a:pPr algn="ctr" rtl="1"/>
            <a:r>
              <a:rPr lang="fa-IR" sz="5400" kern="10">
                <a:ln w="12700">
                  <a:solidFill>
                    <a:srgbClr val="B2B2B2"/>
                  </a:solidFill>
                  <a:round/>
                  <a:headEnd/>
                  <a:tailEnd/>
                </a:ln>
                <a:gradFill rotWithShape="1">
                  <a:gsLst>
                    <a:gs pos="0">
                      <a:srgbClr val="520402"/>
                    </a:gs>
                    <a:gs pos="100000">
                      <a:srgbClr val="FFCC00"/>
                    </a:gs>
                  </a:gsLst>
                  <a:lin ang="5400000" scaled="1"/>
                </a:gradFill>
                <a:effectLst>
                  <a:outerShdw dist="35921" dir="2700000" sy="50000" rotWithShape="0">
                    <a:srgbClr val="875B0D">
                      <a:alpha val="70000"/>
                    </a:srgbClr>
                  </a:outerShdw>
                </a:effectLst>
                <a:cs typeface="B Titr" panose="00000700000000000000" pitchFamily="2" charset="-78"/>
              </a:rPr>
              <a:t>پایان</a:t>
            </a:r>
            <a:endParaRPr lang="en-US" sz="5400" kern="10">
              <a:ln w="12700">
                <a:solidFill>
                  <a:srgbClr val="B2B2B2"/>
                </a:solidFill>
                <a:round/>
                <a:headEnd/>
                <a:tailEnd/>
              </a:ln>
              <a:gradFill rotWithShape="1">
                <a:gsLst>
                  <a:gs pos="0">
                    <a:srgbClr val="520402"/>
                  </a:gs>
                  <a:gs pos="100000">
                    <a:srgbClr val="FFCC00"/>
                  </a:gs>
                </a:gsLst>
                <a:lin ang="5400000" scaled="1"/>
              </a:gradFill>
              <a:effectLst>
                <a:outerShdw dist="35921" dir="2700000" sy="50000" rotWithShape="0">
                  <a:srgbClr val="875B0D">
                    <a:alpha val="70000"/>
                  </a:srgbClr>
                </a:outerShdw>
              </a:effectLst>
              <a:cs typeface="B Titr" panose="00000700000000000000" pitchFamily="2" charset="-78"/>
            </a:endParaRPr>
          </a:p>
        </p:txBody>
      </p:sp>
    </p:spTree>
  </p:cSld>
  <p:clrMapOvr>
    <a:masterClrMapping/>
  </p:clrMapOvr>
  <p:transition advTm="3000"/>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1" presetClass="exit" presetSubtype="4" fill="hold" nodeType="withEffect">
                                  <p:stCondLst>
                                    <p:cond delay="0"/>
                                  </p:stCondLst>
                                  <p:childTnLst>
                                    <p:animEffect transition="out" filter="wheel(4)">
                                      <p:cBhvr>
                                        <p:cTn id="6" dur="2000"/>
                                        <p:tgtEl>
                                          <p:spTgt spid="52228"/>
                                        </p:tgtEl>
                                      </p:cBhvr>
                                    </p:animEffect>
                                    <p:set>
                                      <p:cBhvr>
                                        <p:cTn id="7" dur="1" fill="hold">
                                          <p:stCondLst>
                                            <p:cond delay="1999"/>
                                          </p:stCondLst>
                                        </p:cTn>
                                        <p:tgtEl>
                                          <p:spTgt spid="5222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73" name="Picture 5" descr="111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838200"/>
            <a:ext cx="7467600" cy="51054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1" presetClass="entr" presetSubtype="4" fill="hold" nodeType="withEffect">
                                  <p:stCondLst>
                                    <p:cond delay="0"/>
                                  </p:stCondLst>
                                  <p:childTnLst>
                                    <p:set>
                                      <p:cBhvr>
                                        <p:cTn id="6" dur="1" fill="hold">
                                          <p:stCondLst>
                                            <p:cond delay="0"/>
                                          </p:stCondLst>
                                        </p:cTn>
                                        <p:tgtEl>
                                          <p:spTgt spid="58373"/>
                                        </p:tgtEl>
                                        <p:attrNameLst>
                                          <p:attrName>style.visibility</p:attrName>
                                        </p:attrNameLst>
                                      </p:cBhvr>
                                      <p:to>
                                        <p:strVal val="visible"/>
                                      </p:to>
                                    </p:set>
                                    <p:animEffect transition="in" filter="wheel(4)">
                                      <p:cBhvr>
                                        <p:cTn id="7" dur="2000"/>
                                        <p:tgtEl>
                                          <p:spTgt spid="583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pic>
        <p:nvPicPr>
          <p:cNvPr id="36876" name="Picture 12" descr="blue_weav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381000"/>
            <a:ext cx="8458200" cy="609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880" name="Rectangle 16"/>
          <p:cNvSpPr>
            <a:spLocks noGrp="1" noChangeArrowheads="1"/>
          </p:cNvSpPr>
          <p:nvPr>
            <p:ph type="body" idx="1"/>
          </p:nvPr>
        </p:nvSpPr>
        <p:spPr>
          <a:xfrm>
            <a:off x="647700" y="609600"/>
            <a:ext cx="7962900" cy="5562600"/>
          </a:xfrm>
        </p:spPr>
        <p:txBody>
          <a:bodyPr/>
          <a:lstStyle/>
          <a:p>
            <a:pPr algn="r">
              <a:lnSpc>
                <a:spcPct val="80000"/>
              </a:lnSpc>
              <a:buFontTx/>
              <a:buNone/>
            </a:pPr>
            <a:r>
              <a:rPr lang="fa-IR" altLang="en-US" sz="2800" smtClean="0">
                <a:solidFill>
                  <a:srgbClr val="FF3300"/>
                </a:solidFill>
                <a:cs typeface="B Jadid" panose="00000700000000000000" pitchFamily="2" charset="-78"/>
              </a:rPr>
              <a:t>حقوق و دستمزد كنترل داخلي سيستم حقوق و دستمزد</a:t>
            </a:r>
            <a:r>
              <a:rPr lang="fa-IR" altLang="en-US" sz="2800" smtClean="0">
                <a:solidFill>
                  <a:schemeClr val="bg1"/>
                </a:solidFill>
              </a:rPr>
              <a:t> </a:t>
            </a:r>
          </a:p>
          <a:p>
            <a:pPr algn="r">
              <a:lnSpc>
                <a:spcPct val="80000"/>
              </a:lnSpc>
              <a:buFontTx/>
              <a:buNone/>
            </a:pPr>
            <a:r>
              <a:rPr lang="fa-IR" altLang="en-US" sz="2800" smtClean="0">
                <a:solidFill>
                  <a:schemeClr val="bg1"/>
                </a:solidFill>
              </a:rPr>
              <a:t>كنترل داخلي مناسب براي سيستم حقوق و دستمزد مانند ساير روشهاي كنترل داخلي شامل تقسيم دقيق وظايف و مسئوليت ها در سيستم حقوق و دستمزد است.</a:t>
            </a:r>
          </a:p>
          <a:p>
            <a:pPr algn="r">
              <a:lnSpc>
                <a:spcPct val="80000"/>
              </a:lnSpc>
              <a:buFontTx/>
              <a:buNone/>
            </a:pPr>
            <a:r>
              <a:rPr lang="fa-IR" altLang="en-US" sz="2800" smtClean="0">
                <a:solidFill>
                  <a:schemeClr val="bg1"/>
                </a:solidFill>
              </a:rPr>
              <a:t>در اغلب مؤسسات وظايف و مسئوليت هاي حقوق و دستمزد بين دواير زير تقسيم شده است:</a:t>
            </a:r>
          </a:p>
          <a:p>
            <a:pPr algn="r">
              <a:lnSpc>
                <a:spcPct val="80000"/>
              </a:lnSpc>
              <a:buFontTx/>
              <a:buNone/>
            </a:pPr>
            <a:r>
              <a:rPr lang="fa-IR" altLang="en-US" sz="2800" smtClean="0">
                <a:solidFill>
                  <a:srgbClr val="FF3300"/>
                </a:solidFill>
              </a:rPr>
              <a:t>1- </a:t>
            </a:r>
            <a:r>
              <a:rPr lang="fa-IR" altLang="en-US" sz="2800" smtClean="0">
                <a:solidFill>
                  <a:schemeClr val="bg1"/>
                </a:solidFill>
              </a:rPr>
              <a:t>دايره كارگزيني</a:t>
            </a:r>
          </a:p>
          <a:p>
            <a:pPr algn="r">
              <a:lnSpc>
                <a:spcPct val="80000"/>
              </a:lnSpc>
              <a:buFontTx/>
              <a:buNone/>
            </a:pPr>
            <a:r>
              <a:rPr lang="fa-IR" altLang="en-US" sz="2800" smtClean="0">
                <a:solidFill>
                  <a:srgbClr val="FF3300"/>
                </a:solidFill>
              </a:rPr>
              <a:t>2- </a:t>
            </a:r>
            <a:r>
              <a:rPr lang="fa-IR" altLang="en-US" sz="2800" smtClean="0">
                <a:solidFill>
                  <a:schemeClr val="bg1"/>
                </a:solidFill>
              </a:rPr>
              <a:t>دايره ثبت اوقات كار</a:t>
            </a:r>
          </a:p>
          <a:p>
            <a:pPr algn="r">
              <a:lnSpc>
                <a:spcPct val="80000"/>
              </a:lnSpc>
              <a:buFontTx/>
              <a:buNone/>
            </a:pPr>
            <a:r>
              <a:rPr lang="fa-IR" altLang="en-US" sz="2800" smtClean="0">
                <a:solidFill>
                  <a:srgbClr val="FF3300"/>
                </a:solidFill>
              </a:rPr>
              <a:t>3- </a:t>
            </a:r>
            <a:r>
              <a:rPr lang="fa-IR" altLang="en-US" sz="2800" smtClean="0">
                <a:solidFill>
                  <a:schemeClr val="bg1"/>
                </a:solidFill>
              </a:rPr>
              <a:t>دايره حقوق و دستمزد </a:t>
            </a:r>
          </a:p>
          <a:p>
            <a:pPr algn="r">
              <a:lnSpc>
                <a:spcPct val="80000"/>
              </a:lnSpc>
              <a:buFontTx/>
              <a:buNone/>
            </a:pPr>
            <a:r>
              <a:rPr lang="fa-IR" altLang="en-US" sz="2800" smtClean="0">
                <a:solidFill>
                  <a:srgbClr val="FF3300"/>
                </a:solidFill>
              </a:rPr>
              <a:t>4-</a:t>
            </a:r>
            <a:r>
              <a:rPr lang="fa-IR" altLang="en-US" sz="2800" smtClean="0">
                <a:solidFill>
                  <a:schemeClr val="bg1"/>
                </a:solidFill>
              </a:rPr>
              <a:t> دايره پرداخت</a:t>
            </a:r>
          </a:p>
          <a:p>
            <a:pPr algn="r">
              <a:lnSpc>
                <a:spcPct val="80000"/>
              </a:lnSpc>
              <a:buFontTx/>
              <a:buNone/>
            </a:pPr>
            <a:r>
              <a:rPr lang="fa-IR" altLang="en-US" sz="2800" smtClean="0">
                <a:solidFill>
                  <a:schemeClr val="bg1"/>
                </a:solidFill>
              </a:rPr>
              <a:t>كنترل داخلي موثر بر سيستم حقوق و دستمزد شامل تفكيك دقيق وظايف بالا از يكديگر، انجام هر يك از وظايف توسط دايره مربوط به صورت جداگانه و عدم تداخل اين وظايف با يكديگر است.</a:t>
            </a:r>
            <a:endParaRPr lang="en-US" altLang="en-US" sz="2800" smtClean="0">
              <a:solidFill>
                <a:schemeClr val="bg1"/>
              </a:solidFill>
            </a:endParaRPr>
          </a:p>
        </p:txBody>
      </p:sp>
    </p:spTree>
  </p:cSld>
  <p:clrMapOvr>
    <a:masterClrMapping/>
  </p:clrMapOvr>
  <p:transition spd="med" advTm="35000"/>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6880"/>
                                        </p:tgtEl>
                                        <p:attrNameLst>
                                          <p:attrName>style.visibility</p:attrName>
                                        </p:attrNameLst>
                                      </p:cBhvr>
                                      <p:to>
                                        <p:strVal val="visible"/>
                                      </p:to>
                                    </p:set>
                                    <p:animEffect transition="in" filter="fade">
                                      <p:cBhvr>
                                        <p:cTn id="7" dur="2000"/>
                                        <p:tgtEl>
                                          <p:spTgt spid="36880"/>
                                        </p:tgtEl>
                                      </p:cBhvr>
                                    </p:animEffect>
                                  </p:childTnLst>
                                </p:cTn>
                              </p:par>
                              <p:par>
                                <p:cTn id="8" presetID="49" presetClass="entr" presetSubtype="0" decel="100000" fill="hold" nodeType="withEffect">
                                  <p:stCondLst>
                                    <p:cond delay="0"/>
                                  </p:stCondLst>
                                  <p:childTnLst>
                                    <p:set>
                                      <p:cBhvr>
                                        <p:cTn id="9" dur="1" fill="hold">
                                          <p:stCondLst>
                                            <p:cond delay="0"/>
                                          </p:stCondLst>
                                        </p:cTn>
                                        <p:tgtEl>
                                          <p:spTgt spid="36876"/>
                                        </p:tgtEl>
                                        <p:attrNameLst>
                                          <p:attrName>style.visibility</p:attrName>
                                        </p:attrNameLst>
                                      </p:cBhvr>
                                      <p:to>
                                        <p:strVal val="visible"/>
                                      </p:to>
                                    </p:set>
                                    <p:anim calcmode="lin" valueType="num">
                                      <p:cBhvr>
                                        <p:cTn id="10" dur="500" fill="hold"/>
                                        <p:tgtEl>
                                          <p:spTgt spid="36876"/>
                                        </p:tgtEl>
                                        <p:attrNameLst>
                                          <p:attrName>ppt_w</p:attrName>
                                        </p:attrNameLst>
                                      </p:cBhvr>
                                      <p:tavLst>
                                        <p:tav tm="0">
                                          <p:val>
                                            <p:fltVal val="0"/>
                                          </p:val>
                                        </p:tav>
                                        <p:tav tm="100000">
                                          <p:val>
                                            <p:strVal val="#ppt_w"/>
                                          </p:val>
                                        </p:tav>
                                      </p:tavLst>
                                    </p:anim>
                                    <p:anim calcmode="lin" valueType="num">
                                      <p:cBhvr>
                                        <p:cTn id="11" dur="500" fill="hold"/>
                                        <p:tgtEl>
                                          <p:spTgt spid="36876"/>
                                        </p:tgtEl>
                                        <p:attrNameLst>
                                          <p:attrName>ppt_h</p:attrName>
                                        </p:attrNameLst>
                                      </p:cBhvr>
                                      <p:tavLst>
                                        <p:tav tm="0">
                                          <p:val>
                                            <p:fltVal val="0"/>
                                          </p:val>
                                        </p:tav>
                                        <p:tav tm="100000">
                                          <p:val>
                                            <p:strVal val="#ppt_h"/>
                                          </p:val>
                                        </p:tav>
                                      </p:tavLst>
                                    </p:anim>
                                    <p:anim calcmode="lin" valueType="num">
                                      <p:cBhvr>
                                        <p:cTn id="12" dur="500" fill="hold"/>
                                        <p:tgtEl>
                                          <p:spTgt spid="36876"/>
                                        </p:tgtEl>
                                        <p:attrNameLst>
                                          <p:attrName>style.rotation</p:attrName>
                                        </p:attrNameLst>
                                      </p:cBhvr>
                                      <p:tavLst>
                                        <p:tav tm="0">
                                          <p:val>
                                            <p:fltVal val="360"/>
                                          </p:val>
                                        </p:tav>
                                        <p:tav tm="100000">
                                          <p:val>
                                            <p:fltVal val="0"/>
                                          </p:val>
                                        </p:tav>
                                      </p:tavLst>
                                    </p:anim>
                                    <p:animEffect transition="in" filter="fade">
                                      <p:cBhvr>
                                        <p:cTn id="13" dur="500"/>
                                        <p:tgtEl>
                                          <p:spTgt spid="368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80" grpId="0"/>
    </p:bldLst>
  </p:timing>
</p:sld>
</file>

<file path=ppt/slides/slide5.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pic>
        <p:nvPicPr>
          <p:cNvPr id="40969" name="Picture 9" descr="blue_weav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339725"/>
            <a:ext cx="8534400" cy="6264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39" name="Rectangle 6"/>
          <p:cNvSpPr>
            <a:spLocks noGrp="1" noChangeArrowheads="1"/>
          </p:cNvSpPr>
          <p:nvPr>
            <p:ph type="body" idx="1"/>
          </p:nvPr>
        </p:nvSpPr>
        <p:spPr>
          <a:xfrm>
            <a:off x="685800" y="838200"/>
            <a:ext cx="7924800" cy="5105400"/>
          </a:xfrm>
          <a:noFill/>
        </p:spPr>
        <p:txBody>
          <a:bodyPr/>
          <a:lstStyle/>
          <a:p>
            <a:pPr indent="19050" algn="just" rtl="1" eaLnBrk="1" hangingPunct="1">
              <a:buFontTx/>
              <a:buNone/>
            </a:pPr>
            <a:r>
              <a:rPr lang="fa-IR" altLang="en-US" sz="3600" smtClean="0"/>
              <a:t>    </a:t>
            </a:r>
            <a:endParaRPr lang="en-US" altLang="en-US" smtClean="0">
              <a:solidFill>
                <a:schemeClr val="bg1"/>
              </a:solidFill>
            </a:endParaRPr>
          </a:p>
        </p:txBody>
      </p:sp>
      <p:sp>
        <p:nvSpPr>
          <p:cNvPr id="40972" name="Text Box 12"/>
          <p:cNvSpPr txBox="1">
            <a:spLocks noChangeArrowheads="1"/>
          </p:cNvSpPr>
          <p:nvPr/>
        </p:nvSpPr>
        <p:spPr bwMode="auto">
          <a:xfrm>
            <a:off x="457200" y="533400"/>
            <a:ext cx="8153400" cy="607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marL="342900" indent="-342900">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a:r>
              <a:rPr lang="fa-IR" altLang="en-US" sz="2800" b="1">
                <a:solidFill>
                  <a:srgbClr val="FF3300"/>
                </a:solidFill>
                <a:cs typeface="B Jadid" panose="00000700000000000000" pitchFamily="2" charset="-78"/>
              </a:rPr>
              <a:t>1- دايره كارگزيني:</a:t>
            </a:r>
          </a:p>
          <a:p>
            <a:pPr algn="r">
              <a:buFontTx/>
              <a:buChar char="•"/>
            </a:pPr>
            <a:r>
              <a:rPr lang="fa-IR" altLang="en-US" sz="2800">
                <a:solidFill>
                  <a:schemeClr val="bg1"/>
                </a:solidFill>
              </a:rPr>
              <a:t>وظيفه عمده ي اين دايره تأمين نيروي كار لازم براي قسمتهاي مختلف مؤسسه است. دايره ي كارگزيني، آيين نامه هاي استخدامي را تهيه مي كند و به برنامه هاي آموزشي و شرح وظايف و ارزيابي مشاغل مي پردازد. استخدام كاركنان جديد ممكن است براي جايگزيني با كاركنان ديگر و يا براي توسعه ي فعاليت هاي مؤسسه صورت گيرد. اين دايره با هماهنگي مسولين ساير ساير دواير، شرايط و تعداد كاركناني كه بايد استخدام شوند تعيين و با رعايت مقررات استخدامي مؤسسه اقدام به استخدام كاركنان جديد مي كند.</a:t>
            </a:r>
          </a:p>
          <a:p>
            <a:pPr algn="r">
              <a:buFontTx/>
              <a:buChar char="•"/>
            </a:pPr>
            <a:r>
              <a:rPr lang="fa-IR" altLang="en-US" sz="2800">
                <a:solidFill>
                  <a:schemeClr val="bg1"/>
                </a:solidFill>
              </a:rPr>
              <a:t>پس از انجام مراحل مختلف استخدام، دايره كارگزيني سوابقي را كه نشان دهندة تاريخ استخدام،  نرخ حقوق و دستمزد تصويب شده و كسور مربوط به كارمند جديد را به دايره حقوق و ذستمزد ارسال  مي كند.</a:t>
            </a:r>
            <a:endParaRPr lang="en-US" altLang="en-US" sz="2800">
              <a:solidFill>
                <a:schemeClr val="bg1"/>
              </a:solidFill>
            </a:endParaRPr>
          </a:p>
        </p:txBody>
      </p:sp>
    </p:spTree>
    <p:custDataLst>
      <p:tags r:id="rId1"/>
    </p:custDataLst>
  </p:cSld>
  <p:clrMapOvr>
    <a:masterClrMapping/>
  </p:clrMapOvr>
  <p:transition advTm="31000">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5" presetClass="entr" presetSubtype="0" fill="hold" grpId="0" nodeType="withEffect">
                                  <p:stCondLst>
                                    <p:cond delay="0"/>
                                  </p:stCondLst>
                                  <p:childTnLst>
                                    <p:set>
                                      <p:cBhvr>
                                        <p:cTn id="6" dur="1" fill="hold">
                                          <p:stCondLst>
                                            <p:cond delay="0"/>
                                          </p:stCondLst>
                                        </p:cTn>
                                        <p:tgtEl>
                                          <p:spTgt spid="40972"/>
                                        </p:tgtEl>
                                        <p:attrNameLst>
                                          <p:attrName>style.visibility</p:attrName>
                                        </p:attrNameLst>
                                      </p:cBhvr>
                                      <p:to>
                                        <p:strVal val="visible"/>
                                      </p:to>
                                    </p:set>
                                    <p:anim calcmode="lin" valueType="num">
                                      <p:cBhvr>
                                        <p:cTn id="7" dur="500" decel="50000" fill="hold">
                                          <p:stCondLst>
                                            <p:cond delay="0"/>
                                          </p:stCondLst>
                                        </p:cTn>
                                        <p:tgtEl>
                                          <p:spTgt spid="40972"/>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40972"/>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40972"/>
                                        </p:tgtEl>
                                        <p:attrNameLst>
                                          <p:attrName>ppt_w</p:attrName>
                                        </p:attrNameLst>
                                      </p:cBhvr>
                                      <p:tavLst>
                                        <p:tav tm="0">
                                          <p:val>
                                            <p:strVal val="#ppt_w*.05"/>
                                          </p:val>
                                        </p:tav>
                                        <p:tav tm="100000">
                                          <p:val>
                                            <p:strVal val="#ppt_w"/>
                                          </p:val>
                                        </p:tav>
                                      </p:tavLst>
                                    </p:anim>
                                    <p:anim calcmode="lin" valueType="num">
                                      <p:cBhvr>
                                        <p:cTn id="10" dur="1000" fill="hold"/>
                                        <p:tgtEl>
                                          <p:spTgt spid="40972"/>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40972"/>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40972"/>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40972"/>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409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72" grpId="0"/>
    </p:bldLst>
  </p:timing>
</p:sld>
</file>

<file path=ppt/slides/slide6.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pic>
        <p:nvPicPr>
          <p:cNvPr id="41999" name="Picture 15" descr="blue_weav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381000"/>
            <a:ext cx="8534400" cy="6264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997" name="Rectangle 13"/>
          <p:cNvSpPr>
            <a:spLocks noGrp="1" noChangeArrowheads="1"/>
          </p:cNvSpPr>
          <p:nvPr>
            <p:ph type="body" idx="1"/>
          </p:nvPr>
        </p:nvSpPr>
        <p:spPr>
          <a:xfrm>
            <a:off x="457200" y="533400"/>
            <a:ext cx="8382000" cy="5867400"/>
          </a:xfrm>
          <a:noFill/>
        </p:spPr>
        <p:txBody>
          <a:bodyPr/>
          <a:lstStyle/>
          <a:p>
            <a:pPr marL="609600" indent="-609600" algn="r">
              <a:lnSpc>
                <a:spcPct val="80000"/>
              </a:lnSpc>
              <a:buFontTx/>
              <a:buNone/>
            </a:pPr>
            <a:r>
              <a:rPr lang="fa-IR" altLang="en-US" sz="1600" b="1" smtClean="0">
                <a:solidFill>
                  <a:schemeClr val="bg1"/>
                </a:solidFill>
                <a:cs typeface="B Jadid" panose="00000700000000000000" pitchFamily="2" charset="-78"/>
              </a:rPr>
              <a:t> </a:t>
            </a:r>
            <a:r>
              <a:rPr lang="fa-IR" altLang="en-US" sz="2400" b="1" smtClean="0">
                <a:solidFill>
                  <a:srgbClr val="FF3300"/>
                </a:solidFill>
                <a:cs typeface="B Jadid" panose="00000700000000000000" pitchFamily="2" charset="-78"/>
              </a:rPr>
              <a:t>2</a:t>
            </a:r>
            <a:r>
              <a:rPr lang="fa-IR" altLang="en-US" sz="1600" b="1" smtClean="0">
                <a:solidFill>
                  <a:srgbClr val="FF3300"/>
                </a:solidFill>
                <a:cs typeface="B Jadid" panose="00000700000000000000" pitchFamily="2" charset="-78"/>
              </a:rPr>
              <a:t> </a:t>
            </a:r>
            <a:r>
              <a:rPr lang="fa-IR" altLang="en-US" sz="2800" smtClean="0">
                <a:solidFill>
                  <a:srgbClr val="FF3300"/>
                </a:solidFill>
                <a:cs typeface="B Jadid" panose="00000700000000000000" pitchFamily="2" charset="-78"/>
                <a:sym typeface="Wingdings 3" panose="05040102010807070707" pitchFamily="18" charset="2"/>
              </a:rPr>
              <a:t>- دايره ثبت اوقات كار</a:t>
            </a:r>
            <a:r>
              <a:rPr lang="fa-IR" altLang="en-US" sz="2800" smtClean="0">
                <a:sym typeface="Wingdings 3" panose="05040102010807070707" pitchFamily="18" charset="2"/>
              </a:rPr>
              <a:t> </a:t>
            </a:r>
          </a:p>
          <a:p>
            <a:pPr marL="609600" indent="-609600" algn="r">
              <a:lnSpc>
                <a:spcPct val="80000"/>
              </a:lnSpc>
              <a:buFontTx/>
              <a:buNone/>
            </a:pPr>
            <a:r>
              <a:rPr lang="fa-IR" altLang="en-US" sz="2800" smtClean="0">
                <a:solidFill>
                  <a:schemeClr val="bg1"/>
                </a:solidFill>
                <a:sym typeface="Wingdings 3" panose="05040102010807070707" pitchFamily="18" charset="2"/>
              </a:rPr>
              <a:t>نگهداري مداركي كه نشان دهنده اوقات كار هر يك از كاركنان در دوره هاي مشخص هفتگي يا ماهانه باشد، اولين و مهمترين مرحله از مراحل جمع آوري داده هاي مربوط به سيستم حقوق و دستمزد است. براي انجام درست اين امر از وسايل زير استفاده مي شود:</a:t>
            </a:r>
          </a:p>
          <a:p>
            <a:pPr marL="609600" indent="-609600" algn="r">
              <a:lnSpc>
                <a:spcPct val="80000"/>
              </a:lnSpc>
              <a:buFontTx/>
              <a:buNone/>
            </a:pPr>
            <a:r>
              <a:rPr lang="fa-IR" altLang="en-US" sz="2800" smtClean="0">
                <a:solidFill>
                  <a:schemeClr val="bg1"/>
                </a:solidFill>
                <a:sym typeface="Wingdings 3" panose="05040102010807070707" pitchFamily="18" charset="2"/>
              </a:rPr>
              <a:t>كارت ساعت: محكمترين و گوياترين مدرك حضور كاركنان در محل كار از ساعت ورود تا ساعت خروج است. كارت ساعت در دايره ثبت اوقات كار، كنترل و جمع آوري مي شود. چون دريافت هاي هر يك از كاركنان مبتني بر كارت ساعت است و از طرفي پس از امضاي كارت ساعت توسط فرد مسئول است كه محاسبه و پرداخت نهايي صورت مي گيرد، كارت ساعت شامل نام و شمارة استخدامي كاركنان است و هر كارت معمولاً يك دوره پرداخت حقوق و دستمزد را در بر مي گيرد.</a:t>
            </a:r>
          </a:p>
          <a:p>
            <a:pPr marL="609600" indent="-609600" algn="r">
              <a:lnSpc>
                <a:spcPct val="80000"/>
              </a:lnSpc>
              <a:buFontTx/>
              <a:buNone/>
            </a:pPr>
            <a:r>
              <a:rPr lang="fa-IR" altLang="en-US" sz="2800" smtClean="0">
                <a:solidFill>
                  <a:schemeClr val="bg1"/>
                </a:solidFill>
                <a:sym typeface="Wingdings 3" panose="05040102010807070707" pitchFamily="18" charset="2"/>
              </a:rPr>
              <a:t>يك كارت ساعت تكميل شده نشان دهنده ي ساعات شروع و خاتمه كار هر يك از كاركنان و اضافه كاري آنها در هر روز يا نوبت كاري است.</a:t>
            </a:r>
            <a:endParaRPr lang="en-US" altLang="en-US" sz="2800" smtClean="0">
              <a:solidFill>
                <a:schemeClr val="bg1"/>
              </a:solidFill>
              <a:sym typeface="Wingdings 3" panose="05040102010807070707" pitchFamily="18" charset="2"/>
            </a:endParaRPr>
          </a:p>
        </p:txBody>
      </p:sp>
    </p:spTree>
    <p:custDataLst>
      <p:tags r:id="rId1"/>
    </p:custDataLst>
  </p:cSld>
  <p:clrMapOvr>
    <a:masterClrMapping/>
  </p:clrMapOvr>
  <p:transition advTm="31000"/>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withEffect">
                                  <p:stCondLst>
                                    <p:cond delay="0"/>
                                  </p:stCondLst>
                                  <p:childTnLst>
                                    <p:set>
                                      <p:cBhvr>
                                        <p:cTn id="6" dur="1" fill="hold">
                                          <p:stCondLst>
                                            <p:cond delay="0"/>
                                          </p:stCondLst>
                                        </p:cTn>
                                        <p:tgtEl>
                                          <p:spTgt spid="41997">
                                            <p:txEl>
                                              <p:pRg st="0" end="0"/>
                                            </p:txEl>
                                          </p:spTgt>
                                        </p:tgtEl>
                                        <p:attrNameLst>
                                          <p:attrName>style.visibility</p:attrName>
                                        </p:attrNameLst>
                                      </p:cBhvr>
                                      <p:to>
                                        <p:strVal val="visible"/>
                                      </p:to>
                                    </p:set>
                                    <p:animEffect transition="in" filter="slide(fromBottom)">
                                      <p:cBhvr>
                                        <p:cTn id="7" dur="500">
                                          <p:stCondLst>
                                            <p:cond delay="0"/>
                                          </p:stCondLst>
                                        </p:cTn>
                                        <p:tgtEl>
                                          <p:spTgt spid="41997">
                                            <p:txEl>
                                              <p:pRg st="0" end="0"/>
                                            </p:txEl>
                                          </p:spTgt>
                                        </p:tgtEl>
                                      </p:cBhvr>
                                    </p:animEffect>
                                  </p:childTnLst>
                                </p:cTn>
                              </p:par>
                              <p:par>
                                <p:cTn id="8" presetID="12" presetClass="entr" presetSubtype="4" fill="hold" grpId="0" nodeType="withEffect">
                                  <p:stCondLst>
                                    <p:cond delay="0"/>
                                  </p:stCondLst>
                                  <p:childTnLst>
                                    <p:set>
                                      <p:cBhvr>
                                        <p:cTn id="9" dur="1" fill="hold">
                                          <p:stCondLst>
                                            <p:cond delay="0"/>
                                          </p:stCondLst>
                                        </p:cTn>
                                        <p:tgtEl>
                                          <p:spTgt spid="41997">
                                            <p:txEl>
                                              <p:pRg st="1" end="1"/>
                                            </p:txEl>
                                          </p:spTgt>
                                        </p:tgtEl>
                                        <p:attrNameLst>
                                          <p:attrName>style.visibility</p:attrName>
                                        </p:attrNameLst>
                                      </p:cBhvr>
                                      <p:to>
                                        <p:strVal val="visible"/>
                                      </p:to>
                                    </p:set>
                                    <p:animEffect transition="in" filter="slide(fromBottom)">
                                      <p:cBhvr>
                                        <p:cTn id="10" dur="500">
                                          <p:stCondLst>
                                            <p:cond delay="0"/>
                                          </p:stCondLst>
                                        </p:cTn>
                                        <p:tgtEl>
                                          <p:spTgt spid="41997">
                                            <p:txEl>
                                              <p:pRg st="1" end="1"/>
                                            </p:txEl>
                                          </p:spTgt>
                                        </p:tgtEl>
                                      </p:cBhvr>
                                    </p:animEffect>
                                  </p:childTnLst>
                                </p:cTn>
                              </p:par>
                              <p:par>
                                <p:cTn id="11" presetID="12" presetClass="entr" presetSubtype="4" fill="hold" grpId="0" nodeType="withEffect">
                                  <p:stCondLst>
                                    <p:cond delay="0"/>
                                  </p:stCondLst>
                                  <p:childTnLst>
                                    <p:set>
                                      <p:cBhvr>
                                        <p:cTn id="12" dur="1" fill="hold">
                                          <p:stCondLst>
                                            <p:cond delay="0"/>
                                          </p:stCondLst>
                                        </p:cTn>
                                        <p:tgtEl>
                                          <p:spTgt spid="41997">
                                            <p:txEl>
                                              <p:pRg st="2" end="2"/>
                                            </p:txEl>
                                          </p:spTgt>
                                        </p:tgtEl>
                                        <p:attrNameLst>
                                          <p:attrName>style.visibility</p:attrName>
                                        </p:attrNameLst>
                                      </p:cBhvr>
                                      <p:to>
                                        <p:strVal val="visible"/>
                                      </p:to>
                                    </p:set>
                                    <p:animEffect transition="in" filter="slide(fromBottom)">
                                      <p:cBhvr>
                                        <p:cTn id="13" dur="500">
                                          <p:stCondLst>
                                            <p:cond delay="0"/>
                                          </p:stCondLst>
                                        </p:cTn>
                                        <p:tgtEl>
                                          <p:spTgt spid="41997">
                                            <p:txEl>
                                              <p:pRg st="2" end="2"/>
                                            </p:txEl>
                                          </p:spTgt>
                                        </p:tgtEl>
                                      </p:cBhvr>
                                    </p:animEffect>
                                  </p:childTnLst>
                                </p:cTn>
                              </p:par>
                              <p:par>
                                <p:cTn id="14" presetID="12" presetClass="entr" presetSubtype="4" fill="hold" grpId="0" nodeType="withEffect">
                                  <p:stCondLst>
                                    <p:cond delay="0"/>
                                  </p:stCondLst>
                                  <p:childTnLst>
                                    <p:set>
                                      <p:cBhvr>
                                        <p:cTn id="15" dur="1" fill="hold">
                                          <p:stCondLst>
                                            <p:cond delay="0"/>
                                          </p:stCondLst>
                                        </p:cTn>
                                        <p:tgtEl>
                                          <p:spTgt spid="41997">
                                            <p:txEl>
                                              <p:pRg st="3" end="3"/>
                                            </p:txEl>
                                          </p:spTgt>
                                        </p:tgtEl>
                                        <p:attrNameLst>
                                          <p:attrName>style.visibility</p:attrName>
                                        </p:attrNameLst>
                                      </p:cBhvr>
                                      <p:to>
                                        <p:strVal val="visible"/>
                                      </p:to>
                                    </p:set>
                                    <p:animEffect transition="in" filter="slide(fromBottom)">
                                      <p:cBhvr>
                                        <p:cTn id="16" dur="500">
                                          <p:stCondLst>
                                            <p:cond delay="0"/>
                                          </p:stCondLst>
                                        </p:cTn>
                                        <p:tgtEl>
                                          <p:spTgt spid="4199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97" grpId="0" build="p"/>
    </p:bldLst>
  </p:timing>
</p:sld>
</file>

<file path=ppt/slides/slide7.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pic>
        <p:nvPicPr>
          <p:cNvPr id="16386" name="Picture 13" descr="blue_weav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339725"/>
            <a:ext cx="8534400" cy="6264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90" name="Text Box 6"/>
          <p:cNvSpPr txBox="1">
            <a:spLocks noChangeArrowheads="1"/>
          </p:cNvSpPr>
          <p:nvPr/>
        </p:nvSpPr>
        <p:spPr bwMode="auto">
          <a:xfrm>
            <a:off x="533400" y="533400"/>
            <a:ext cx="8077200" cy="5692775"/>
          </a:xfrm>
          <a:prstGeom prst="rect">
            <a:avLst/>
          </a:prstGeom>
          <a:noFill/>
          <a:ln>
            <a:noFill/>
          </a:ln>
          <a:effectLst>
            <a:prstShdw prst="shdw18" dist="17961" dir="13500000">
              <a:schemeClr val="accent1">
                <a:gamma/>
                <a:shade val="60000"/>
                <a:invGamma/>
              </a:schemeClr>
            </a:prstShdw>
          </a:effectLst>
          <a:extLst>
            <a:ext uri="{909E8E84-426E-40DD-AFC4-6F175D3DCCD1}">
              <a14:hiddenFill xmlns:a14="http://schemas.microsoft.com/office/drawing/2010/main">
                <a:gradFill rotWithShape="1">
                  <a:gsLst>
                    <a:gs pos="0">
                      <a:schemeClr val="accent1"/>
                    </a:gs>
                    <a:gs pos="50000">
                      <a:schemeClr val="bg1"/>
                    </a:gs>
                    <a:gs pos="100000">
                      <a:schemeClr val="accent1"/>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Lst>
        </p:spPr>
        <p:txBody>
          <a:bodyPr>
            <a:spAutoFit/>
          </a:bodyPr>
          <a:lstStyle/>
          <a:p>
            <a:pPr algn="r"/>
            <a:r>
              <a:rPr lang="fa-IR" altLang="en-US" sz="2800">
                <a:solidFill>
                  <a:srgbClr val="FF3300"/>
                </a:solidFill>
                <a:cs typeface="B Jadid" panose="00000700000000000000" pitchFamily="2" charset="-78"/>
              </a:rPr>
              <a:t>ماشين ساعت زن :</a:t>
            </a:r>
          </a:p>
          <a:p>
            <a:pPr algn="r"/>
            <a:endParaRPr lang="fa-IR" altLang="en-US" sz="2800">
              <a:solidFill>
                <a:srgbClr val="FF3300"/>
              </a:solidFill>
              <a:cs typeface="B Jadid" panose="00000700000000000000" pitchFamily="2" charset="-78"/>
            </a:endParaRPr>
          </a:p>
          <a:p>
            <a:pPr algn="r"/>
            <a:r>
              <a:rPr lang="fa-IR" altLang="en-US" sz="2400">
                <a:solidFill>
                  <a:schemeClr val="bg1"/>
                </a:solidFill>
              </a:rPr>
              <a:t>ماشين ساعت زن وسيله اي براي ثبت اوقات حضور كاركنان روي كارت ساعت است. در يك سيستم مناسب، يك شماره كارت ساعت به هر يك از كاركنان اختصاص داده مي شود . اين شماره در حكم شماره شناسايي كاركنان در ليست حقوق و دستمزد است. معمولاً مسئولين اوقات كار هنگام ورود و خروج كاركنان در نزديكي محل ماشين ساعت زن مستقر مي شوند تا از نحوه ي صحيح ثبت ساعات كار اطمينان حاصل شود.</a:t>
            </a:r>
          </a:p>
          <a:p>
            <a:pPr algn="r"/>
            <a:r>
              <a:rPr lang="fa-IR" altLang="en-US" sz="2400">
                <a:solidFill>
                  <a:schemeClr val="bg1"/>
                </a:solidFill>
              </a:rPr>
              <a:t>در برخي از مؤ سسات از سيستم دستي براي حضور و غياب و تعيين ساعات كار كاركنان استفاده مي شود . در اين گونه مؤسسات كارت اوقات كار معمولاً توسط  سرپرستان و افراد مسئول و مورد اعتماد تكميل مي شود. روشهاي دستي از دقت و صحت روش كارت ساعت و ماشين ساعت زن برخوردار نيستند. كارتهاي ساعت پس از تكميل و امضا شدن در دايره ثبت اوقات كار، براي محاسبه و تنظيم ليست هاي حقوق و دستمزد به قسمت حقوق و دستمزد ارسال مي شود.</a:t>
            </a:r>
            <a:endParaRPr lang="en-US" altLang="en-US" sz="2400">
              <a:solidFill>
                <a:schemeClr val="bg1"/>
              </a:solidFill>
            </a:endParaRPr>
          </a:p>
        </p:txBody>
      </p:sp>
    </p:spTree>
    <p:custDataLst>
      <p:tags r:id="rId1"/>
    </p:custDataLst>
  </p:cSld>
  <p:clrMapOvr>
    <a:masterClrMapping/>
  </p:clrMapOvr>
  <p:transition advTm="30000">
    <p:wheel spokes="8"/>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7410" name="Picture 13" descr="blue_weav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339725"/>
            <a:ext cx="8534400" cy="6264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4" name="Text Box 6"/>
          <p:cNvSpPr txBox="1">
            <a:spLocks noChangeArrowheads="1"/>
          </p:cNvSpPr>
          <p:nvPr/>
        </p:nvSpPr>
        <p:spPr bwMode="auto">
          <a:xfrm>
            <a:off x="1066800" y="1066800"/>
            <a:ext cx="7162800" cy="3935413"/>
          </a:xfrm>
          <a:prstGeom prst="rect">
            <a:avLst/>
          </a:prstGeom>
          <a:noFill/>
          <a:ln>
            <a:noFill/>
          </a:ln>
          <a:effectLst>
            <a:prstShdw prst="shdw18" dist="17961" dir="13500000">
              <a:schemeClr val="accent1">
                <a:gamma/>
                <a:shade val="60000"/>
                <a:invGamma/>
              </a:schemeClr>
            </a:prstShdw>
          </a:effectLst>
          <a:extLst>
            <a:ext uri="{909E8E84-426E-40DD-AFC4-6F175D3DCCD1}">
              <a14:hiddenFill xmlns:a14="http://schemas.microsoft.com/office/drawing/2010/main">
                <a:gradFill rotWithShape="1">
                  <a:gsLst>
                    <a:gs pos="0">
                      <a:schemeClr val="accent1"/>
                    </a:gs>
                    <a:gs pos="50000">
                      <a:schemeClr val="bg1"/>
                    </a:gs>
                    <a:gs pos="100000">
                      <a:schemeClr val="accent1"/>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Lst>
        </p:spPr>
        <p:txBody>
          <a:bodyPr>
            <a:spAutoFit/>
          </a:bodyPr>
          <a:lstStyle/>
          <a:p>
            <a:pPr algn="r"/>
            <a:r>
              <a:rPr lang="fa-IR" altLang="en-US" sz="2800">
                <a:solidFill>
                  <a:srgbClr val="FF3300"/>
                </a:solidFill>
                <a:cs typeface="B Jadid" panose="00000700000000000000" pitchFamily="2" charset="-78"/>
              </a:rPr>
              <a:t>3- دايره حقوق و دستمزد</a:t>
            </a:r>
          </a:p>
          <a:p>
            <a:pPr algn="r"/>
            <a:r>
              <a:rPr lang="fa-IR" altLang="en-US" sz="2800">
                <a:solidFill>
                  <a:schemeClr val="bg1"/>
                </a:solidFill>
              </a:rPr>
              <a:t>محاسبه و تعيين حقوق و دستمزد ناخالص، كسورات و خالص دريافتي هر يك از كاركنان و تهيه و تنظيم ليست حقوق و دستمزد بر اساس كارتهاي ساعت ارسال شده از دايره ثبت اوقات كار، در دايره حقوق و دستمزد انجام مي شود و بطور كلي كه محاسبات پردازش داده هاي به سيستم حقوق و دستمزد را انجام مي دهد و داده هاي مربوط به دايره حقوق و دستمزد شامل گزارش ساعات كار  نرخ حقوق و دستمزد و كسورات است.</a:t>
            </a:r>
            <a:endParaRPr lang="en-US" altLang="en-US" sz="2800">
              <a:solidFill>
                <a:schemeClr val="bg1"/>
              </a:solidFill>
            </a:endParaRPr>
          </a:p>
        </p:txBody>
      </p:sp>
    </p:spTree>
    <p:custDataLst>
      <p:tags r:id="rId1"/>
    </p:custDataLst>
  </p:cSld>
  <p:clrMapOvr>
    <a:masterClrMapping/>
  </p:clrMapOvr>
  <p:transition advTm="20000">
    <p:dissolv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8434" name="Picture 16" descr="blue_weav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304800"/>
            <a:ext cx="8534400" cy="629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8" name="Text Box 6"/>
          <p:cNvSpPr txBox="1">
            <a:spLocks noChangeArrowheads="1"/>
          </p:cNvSpPr>
          <p:nvPr/>
        </p:nvSpPr>
        <p:spPr bwMode="auto">
          <a:xfrm>
            <a:off x="533400" y="609600"/>
            <a:ext cx="8077200" cy="5643563"/>
          </a:xfrm>
          <a:prstGeom prst="rect">
            <a:avLst/>
          </a:prstGeom>
          <a:noFill/>
          <a:ln>
            <a:noFill/>
          </a:ln>
          <a:effectLst>
            <a:prstShdw prst="shdw18" dist="17961" dir="13500000">
              <a:schemeClr val="accent1">
                <a:gamma/>
                <a:shade val="60000"/>
                <a:invGamma/>
              </a:schemeClr>
            </a:prstShdw>
          </a:effectLst>
          <a:extLst>
            <a:ext uri="{909E8E84-426E-40DD-AFC4-6F175D3DCCD1}">
              <a14:hiddenFill xmlns:a14="http://schemas.microsoft.com/office/drawing/2010/main">
                <a:gradFill rotWithShape="1">
                  <a:gsLst>
                    <a:gs pos="0">
                      <a:schemeClr val="accent1"/>
                    </a:gs>
                    <a:gs pos="50000">
                      <a:schemeClr val="bg1"/>
                    </a:gs>
                    <a:gs pos="100000">
                      <a:schemeClr val="accent1"/>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Lst>
        </p:spPr>
        <p:txBody>
          <a:bodyPr>
            <a:spAutoFit/>
          </a:bodyPr>
          <a:lstStyle/>
          <a:p>
            <a:pPr algn="r"/>
            <a:r>
              <a:rPr lang="fa-IR" altLang="en-US" sz="2800">
                <a:solidFill>
                  <a:srgbClr val="FF3300"/>
                </a:solidFill>
                <a:cs typeface="B Jadid" panose="00000700000000000000" pitchFamily="2" charset="-78"/>
              </a:rPr>
              <a:t>4- دايره پرداخت حقوق و دستمزد</a:t>
            </a:r>
            <a:r>
              <a:rPr lang="fa-IR" altLang="en-US" sz="2000"/>
              <a:t> </a:t>
            </a:r>
          </a:p>
          <a:p>
            <a:pPr algn="r"/>
            <a:r>
              <a:rPr lang="fa-IR" altLang="en-US" sz="2800">
                <a:solidFill>
                  <a:schemeClr val="bg1"/>
                </a:solidFill>
              </a:rPr>
              <a:t>در مؤسساتي كه تعداد كاركنان زياد نيست، پرداخت حقوق و  دستمزد معمولاً در يك روز انجام مي شود و تناوب پرداخت ممكن است هفتگي؛ دو هفته يكبار، يا ماهانه باشد و در صورتي كه به دلايل مختلف پرداخت حقوق توسط چك امكان پذير نباشد و به شكل نقدي انجام مي شود  به ميزان جمع مبلغ مورد نياز براي پرداخت خالص ليست حقوق و دستمزد وجه نقد از بانك دريافت و در اختيار دايره پرداخت حقوق و دستمزد از طريق چك صورت مي گيرد ممكن است صدور چكها از حساب جاري خاصي كه فقط براي پرداخت حقوق و دستمزد در نظر گرفته شده است يا از طريق حساب جاري بانكي مؤسسه انجام مي شود در صورتي كه تعداد كاركنان زياد باشد، استفاده از يك حساب بانكي خاص براي حقوق و دستمزد روش مناسبي است.</a:t>
            </a:r>
            <a:r>
              <a:rPr lang="en-US" altLang="en-US"/>
              <a:t> </a:t>
            </a:r>
          </a:p>
        </p:txBody>
      </p:sp>
    </p:spTree>
    <p:custDataLst>
      <p:tags r:id="rId1"/>
    </p:custDataLst>
  </p:cSld>
  <p:clrMapOvr>
    <a:masterClrMapping/>
  </p:clrMapOvr>
  <p:transition advTm="31000">
    <p:randomBa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0.3|0.6|0.3|0.3|0.3|0.3|0.4|0.4"/>
</p:tagLst>
</file>

<file path=ppt/tags/tag10.xml><?xml version="1.0" encoding="utf-8"?>
<p:tagLst xmlns:a="http://schemas.openxmlformats.org/drawingml/2006/main" xmlns:r="http://schemas.openxmlformats.org/officeDocument/2006/relationships" xmlns:p="http://schemas.openxmlformats.org/presentationml/2006/main">
  <p:tag name="TIMING" val="|0.2|0.8|0.9|0.9|0.7|0.8|0.7|0.8|0.8|0.6|0.8"/>
</p:tagLst>
</file>

<file path=ppt/tags/tag11.xml><?xml version="1.0" encoding="utf-8"?>
<p:tagLst xmlns:a="http://schemas.openxmlformats.org/drawingml/2006/main" xmlns:r="http://schemas.openxmlformats.org/officeDocument/2006/relationships" xmlns:p="http://schemas.openxmlformats.org/presentationml/2006/main">
  <p:tag name="TIMING" val="|0.4|1"/>
</p:tagLst>
</file>

<file path=ppt/tags/tag12.xml><?xml version="1.0" encoding="utf-8"?>
<p:tagLst xmlns:a="http://schemas.openxmlformats.org/drawingml/2006/main" xmlns:r="http://schemas.openxmlformats.org/officeDocument/2006/relationships" xmlns:p="http://schemas.openxmlformats.org/presentationml/2006/main">
  <p:tag name="TIMING" val="|0.2|1.2|0.8"/>
</p:tagLst>
</file>

<file path=ppt/tags/tag13.xml><?xml version="1.0" encoding="utf-8"?>
<p:tagLst xmlns:a="http://schemas.openxmlformats.org/drawingml/2006/main" xmlns:r="http://schemas.openxmlformats.org/officeDocument/2006/relationships" xmlns:p="http://schemas.openxmlformats.org/presentationml/2006/main">
  <p:tag name="TIMING" val="|0.3|0.7"/>
</p:tagLst>
</file>

<file path=ppt/tags/tag14.xml><?xml version="1.0" encoding="utf-8"?>
<p:tagLst xmlns:a="http://schemas.openxmlformats.org/drawingml/2006/main" xmlns:r="http://schemas.openxmlformats.org/officeDocument/2006/relationships" xmlns:p="http://schemas.openxmlformats.org/presentationml/2006/main">
  <p:tag name="TIMING" val="|0.1|1|0.7"/>
</p:tagLst>
</file>

<file path=ppt/tags/tag15.xml><?xml version="1.0" encoding="utf-8"?>
<p:tagLst xmlns:a="http://schemas.openxmlformats.org/drawingml/2006/main" xmlns:r="http://schemas.openxmlformats.org/officeDocument/2006/relationships" xmlns:p="http://schemas.openxmlformats.org/presentationml/2006/main">
  <p:tag name="TIMING" val="|0.2|0.7|0.9"/>
</p:tagLst>
</file>

<file path=ppt/tags/tag16.xml><?xml version="1.0" encoding="utf-8"?>
<p:tagLst xmlns:a="http://schemas.openxmlformats.org/drawingml/2006/main" xmlns:r="http://schemas.openxmlformats.org/officeDocument/2006/relationships" xmlns:p="http://schemas.openxmlformats.org/presentationml/2006/main">
  <p:tag name="TIMING" val="|0.2|0.8"/>
</p:tagLst>
</file>

<file path=ppt/tags/tag2.xml><?xml version="1.0" encoding="utf-8"?>
<p:tagLst xmlns:a="http://schemas.openxmlformats.org/drawingml/2006/main" xmlns:r="http://schemas.openxmlformats.org/officeDocument/2006/relationships" xmlns:p="http://schemas.openxmlformats.org/presentationml/2006/main">
  <p:tag name="TIMING" val="|0.4"/>
</p:tagLst>
</file>

<file path=ppt/tags/tag3.xml><?xml version="1.0" encoding="utf-8"?>
<p:tagLst xmlns:a="http://schemas.openxmlformats.org/drawingml/2006/main" xmlns:r="http://schemas.openxmlformats.org/officeDocument/2006/relationships" xmlns:p="http://schemas.openxmlformats.org/presentationml/2006/main">
  <p:tag name="TIMING" val="|0.1|1|0.6|0.4|0.5|0.4|0.5|0.5|0.5|0.4"/>
</p:tagLst>
</file>

<file path=ppt/tags/tag4.xml><?xml version="1.0" encoding="utf-8"?>
<p:tagLst xmlns:a="http://schemas.openxmlformats.org/drawingml/2006/main" xmlns:r="http://schemas.openxmlformats.org/officeDocument/2006/relationships" xmlns:p="http://schemas.openxmlformats.org/presentationml/2006/main">
  <p:tag name="TIMING" val="|0.7|0.9|1.2|0.9|0.8|0.7|0.9|0.4"/>
</p:tagLst>
</file>

<file path=ppt/tags/tag5.xml><?xml version="1.0" encoding="utf-8"?>
<p:tagLst xmlns:a="http://schemas.openxmlformats.org/drawingml/2006/main" xmlns:r="http://schemas.openxmlformats.org/officeDocument/2006/relationships" xmlns:p="http://schemas.openxmlformats.org/presentationml/2006/main">
  <p:tag name="TIMING" val="|0|0.8|0.5|0.5|0.5|0.5|0.5|0.5|0.4"/>
</p:tagLst>
</file>

<file path=ppt/tags/tag6.xml><?xml version="1.0" encoding="utf-8"?>
<p:tagLst xmlns:a="http://schemas.openxmlformats.org/drawingml/2006/main" xmlns:r="http://schemas.openxmlformats.org/officeDocument/2006/relationships" xmlns:p="http://schemas.openxmlformats.org/presentationml/2006/main">
  <p:tag name="TIMING" val="|0.5|0.7|0.6|0.5|0.5|1|0.8|0.9|0.5"/>
</p:tagLst>
</file>

<file path=ppt/tags/tag7.xml><?xml version="1.0" encoding="utf-8"?>
<p:tagLst xmlns:a="http://schemas.openxmlformats.org/drawingml/2006/main" xmlns:r="http://schemas.openxmlformats.org/officeDocument/2006/relationships" xmlns:p="http://schemas.openxmlformats.org/presentationml/2006/main">
  <p:tag name="TIMING" val="|0|0.5|0.9|0.9|0.4|0.3|0.3|0.4|0.4|0.4|0.3"/>
</p:tagLst>
</file>

<file path=ppt/tags/tag8.xml><?xml version="1.0" encoding="utf-8"?>
<p:tagLst xmlns:a="http://schemas.openxmlformats.org/drawingml/2006/main" xmlns:r="http://schemas.openxmlformats.org/officeDocument/2006/relationships" xmlns:p="http://schemas.openxmlformats.org/presentationml/2006/main">
  <p:tag name="TIMING" val="|0.2|0.3|0.3|0.3|0.3|0.3|0.4|0.3|0.3|0.7|0.4|0.3"/>
</p:tagLst>
</file>

<file path=ppt/tags/tag9.xml><?xml version="1.0" encoding="utf-8"?>
<p:tagLst xmlns:a="http://schemas.openxmlformats.org/drawingml/2006/main" xmlns:r="http://schemas.openxmlformats.org/officeDocument/2006/relationships" xmlns:p="http://schemas.openxmlformats.org/presentationml/2006/main">
  <p:tag name="TIMING" val="|0.7|0.3|0.7|0.4|0.5|0.4|0.5|0.8|0.8"/>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gradFill rotWithShape="1">
          <a:gsLst>
            <a:gs pos="0">
              <a:schemeClr val="accent1"/>
            </a:gs>
            <a:gs pos="50000">
              <a:schemeClr val="bg1"/>
            </a:gs>
            <a:gs pos="100000">
              <a:schemeClr val="accent1"/>
            </a:gs>
          </a:gsLst>
          <a:lin ang="5400000" scaled="1"/>
        </a:gra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gradFill rotWithShape="1">
          <a:gsLst>
            <a:gs pos="0">
              <a:schemeClr val="accent1"/>
            </a:gs>
            <a:gs pos="50000">
              <a:schemeClr val="bg1"/>
            </a:gs>
            <a:gs pos="100000">
              <a:schemeClr val="accent1"/>
            </a:gs>
          </a:gsLst>
          <a:lin ang="5400000" scaled="1"/>
        </a:gra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Echo</Template>
  <TotalTime>2974</TotalTime>
  <Words>2031</Words>
  <Application>Microsoft Office PowerPoint</Application>
  <PresentationFormat>On-screen Show (4:3)</PresentationFormat>
  <Paragraphs>356</Paragraphs>
  <Slides>27</Slides>
  <Notes>0</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27</vt:i4>
      </vt:variant>
    </vt:vector>
  </HeadingPairs>
  <TitlesOfParts>
    <vt:vector size="40" baseType="lpstr">
      <vt:lpstr>2  Nazanin</vt:lpstr>
      <vt:lpstr>AngsanaUPC</vt:lpstr>
      <vt:lpstr>Arial</vt:lpstr>
      <vt:lpstr>B Davat</vt:lpstr>
      <vt:lpstr>B Elham</vt:lpstr>
      <vt:lpstr>B Jadid</vt:lpstr>
      <vt:lpstr>B Nazanin</vt:lpstr>
      <vt:lpstr>B Sina</vt:lpstr>
      <vt:lpstr>B Titr</vt:lpstr>
      <vt:lpstr>B Yagut</vt:lpstr>
      <vt:lpstr>Times New Roman</vt:lpstr>
      <vt:lpstr>Wingdings 3</vt:lpstr>
      <vt:lpstr>Default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پاداش:  يكي از موارد درآمد كاركنان كه در اغلب مؤسسات براي تشويق و افزايش كارآيي علاوه بر حقوق و دستمزد و ساير مزايا محاسبه و پرداخت مي شود پاداش است. ميزان پاداش بر اساس، افزايش توليد، كاهش ضايعات ، ميزان سود مؤسسه طي دوره مالي و ساير موارد محاسبه مي شود در برخي از مؤسسات پاداش در پايان سال مالي بر اساس درصدي از سود مؤسسه محاسبه مي شود . شركت توليدي حسام بر اساس قرداد دسته جمعي در پايان سال به كاركنان خود از سود مازاد بر 3 ميليون، 15 درصد پاداش افزايش توليد پرداخت مي كند، در صورتي كه در سال 1376 سود اين شركت بالغ بر 12 ميليون ريال و نرخ ماليات بر درآمد 25% باشد: مطلوب است: </vt:lpstr>
      <vt:lpstr>PowerPoint Presentation</vt:lpstr>
      <vt:lpstr>PowerPoint Presentation</vt:lpstr>
      <vt:lpstr>PowerPoint Presentation</vt:lpstr>
      <vt:lpstr>PowerPoint Presentation</vt:lpstr>
      <vt:lpstr>PowerPoint Presentation</vt:lpstr>
      <vt:lpstr>PowerPoint Presentation</vt:lpstr>
    </vt:vector>
  </TitlesOfParts>
  <Company>شرکت ابزارهای رایا نه ای</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سیستم حقوق و دستمزد</dc:title>
  <dc:creator>jozve.org</dc:creator>
  <cp:keywords>جزوه دات اورگ</cp:keywords>
  <cp:lastModifiedBy>Roya</cp:lastModifiedBy>
  <cp:revision>177</cp:revision>
  <dcterms:created xsi:type="dcterms:W3CDTF">2005-10-10T07:51:26Z</dcterms:created>
  <dcterms:modified xsi:type="dcterms:W3CDTF">2018-06-14T08:20:37Z</dcterms:modified>
</cp:coreProperties>
</file>